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sldIdLst>
    <p:sldId id="256" r:id="rId2"/>
    <p:sldId id="264" r:id="rId3"/>
    <p:sldId id="262" r:id="rId4"/>
    <p:sldId id="270" r:id="rId5"/>
    <p:sldId id="258" r:id="rId6"/>
    <p:sldId id="263" r:id="rId7"/>
    <p:sldId id="260" r:id="rId8"/>
    <p:sldId id="259" r:id="rId9"/>
    <p:sldId id="265" r:id="rId10"/>
    <p:sldId id="269" r:id="rId11"/>
    <p:sldId id="268" r:id="rId12"/>
    <p:sldId id="267" r:id="rId13"/>
    <p:sldId id="266" r:id="rId14"/>
    <p:sldId id="257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E96AB1E-6EA5-4592-B7C8-E4694C708372}">
          <p14:sldIdLst>
            <p14:sldId id="256"/>
            <p14:sldId id="264"/>
            <p14:sldId id="262"/>
            <p14:sldId id="270"/>
            <p14:sldId id="258"/>
            <p14:sldId id="263"/>
            <p14:sldId id="260"/>
            <p14:sldId id="259"/>
            <p14:sldId id="265"/>
            <p14:sldId id="269"/>
            <p14:sldId id="268"/>
            <p14:sldId id="267"/>
            <p14:sldId id="266"/>
            <p14:sldId id="257"/>
            <p14:sldId id="271"/>
          </p14:sldIdLst>
        </p14:section>
        <p14:section name="Abschnitt ohne Titel" id="{5C90E944-06DE-47DA-8F2F-3F577CE06CE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-Sophie" initials="A" lastIdx="1" clrIdx="0">
    <p:extLst>
      <p:ext uri="{19B8F6BF-5375-455C-9EA6-DF929625EA0E}">
        <p15:presenceInfo xmlns:p15="http://schemas.microsoft.com/office/powerpoint/2012/main" userId="Ann-Soph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0F0A"/>
    <a:srgbClr val="A80000"/>
    <a:srgbClr val="F63122"/>
    <a:srgbClr val="E20000"/>
    <a:srgbClr val="C0000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60"/>
  </p:normalViewPr>
  <p:slideViewPr>
    <p:cSldViewPr snapToGrid="0">
      <p:cViewPr varScale="1">
        <p:scale>
          <a:sx n="81" d="100"/>
          <a:sy n="81" d="100"/>
        </p:scale>
        <p:origin x="523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 custLinFactNeighborX="7126" custLinFactNeighborY="2647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400" dirty="0"/>
            <a:t>Influenced </a:t>
          </a:r>
        </a:p>
        <a:p>
          <a:r>
            <a:rPr lang="en-US" sz="2400" dirty="0"/>
            <a:t>Genes </a:t>
          </a:r>
        </a:p>
        <a:p>
          <a:endParaRPr lang="en-US" sz="2400" dirty="0"/>
        </a:p>
        <a:p>
          <a:endParaRPr lang="en-US" sz="2000" dirty="0"/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 custLinFactNeighborX="204" custLinFactNeighborY="6719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 custLinFactNeighborX="-6515" custLinFactNeighborY="2240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461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 custLinFactNeighborX="-3258" custLinFactNeighborY="-6108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C5B50F-C4AE-4D0E-B2BD-11E0C86CEF1A}" type="doc">
      <dgm:prSet loTypeId="urn:microsoft.com/office/officeart/2008/layout/HexagonCluster" loCatId="relationship" qsTypeId="urn:microsoft.com/office/officeart/2005/8/quickstyle/3d4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E6DA24-2A90-413D-AA36-61C3D7BF2153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/>
            <a:t>15 drugs </a:t>
          </a:r>
          <a:r>
            <a:rPr lang="en-US" sz="1600">
              <a:sym typeface="Wingdings" panose="05000000000000000000" pitchFamily="2" charset="2"/>
            </a:rPr>
            <a:t> </a:t>
          </a:r>
          <a:r>
            <a:rPr lang="en-US" sz="1600"/>
            <a:t>Erlotinib</a:t>
          </a:r>
          <a:endParaRPr lang="en-US" sz="1600" dirty="0"/>
        </a:p>
      </dgm:t>
    </dgm:pt>
    <dgm:pt modelId="{D1FE15C3-ED6D-4BE3-A962-F9D778394500}" type="parTrans" cxnId="{D31912C1-015E-420F-9BEE-20F5312A143C}">
      <dgm:prSet/>
      <dgm:spPr/>
      <dgm:t>
        <a:bodyPr/>
        <a:lstStyle/>
        <a:p>
          <a:endParaRPr lang="en-US"/>
        </a:p>
      </dgm:t>
    </dgm:pt>
    <dgm:pt modelId="{551B5005-5F3D-4BAB-93BE-D29AE47BF4BE}" type="sibTrans" cxnId="{D31912C1-015E-420F-9BEE-20F5312A143C}">
      <dgm:prSet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  <dgm:t>
        <a:bodyPr/>
        <a:lstStyle/>
        <a:p>
          <a:endParaRPr lang="en-US"/>
        </a:p>
      </dgm:t>
    </dgm:pt>
    <dgm:pt modelId="{81A7F299-E3BB-4D9B-9902-D2DF41752F4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2 concentrations  ( </a:t>
          </a:r>
          <a:r>
            <a:rPr lang="en-US" sz="1600" dirty="0" err="1"/>
            <a:t>c</a:t>
          </a:r>
          <a:r>
            <a:rPr lang="en-US" sz="1600" baseline="-25000" dirty="0" err="1"/>
            <a:t>max</a:t>
          </a:r>
          <a:r>
            <a:rPr lang="en-US" sz="1600" dirty="0"/>
            <a:t> , GI</a:t>
          </a:r>
          <a:r>
            <a:rPr lang="en-US" sz="1600" baseline="-25000" dirty="0"/>
            <a:t>50</a:t>
          </a:r>
          <a:r>
            <a:rPr lang="en-US" sz="1600" dirty="0"/>
            <a:t>)</a:t>
          </a:r>
        </a:p>
      </dgm:t>
    </dgm:pt>
    <dgm:pt modelId="{697BEF2B-0D55-4ED5-8368-20FDEF3F5B79}" type="sibTrans" cxnId="{5952D73A-D155-40CD-9593-305DB8D13697}">
      <dgm:prSet/>
      <dgm:spPr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D4806E4F-77EE-4901-8DC7-CA32F5E408FE}" type="parTrans" cxnId="{5952D73A-D155-40CD-9593-305DB8D13697}">
      <dgm:prSet/>
      <dgm:spPr/>
      <dgm:t>
        <a:bodyPr/>
        <a:lstStyle/>
        <a:p>
          <a:endParaRPr lang="en-US"/>
        </a:p>
      </dgm:t>
    </dgm:pt>
    <dgm:pt modelId="{C0BBA384-35E0-4633-BBDC-F7FEDD1503D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12,704 genes</a:t>
          </a:r>
        </a:p>
      </dgm:t>
    </dgm:pt>
    <dgm:pt modelId="{B7306B36-C1AC-41EE-AC26-1359D008301A}" type="sibTrans" cxnId="{54F7F381-9673-4DF8-9700-CB27C5FBD685}">
      <dgm:prSet/>
      <dgm:spPr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</dgm:spPr>
      <dgm:t>
        <a:bodyPr/>
        <a:lstStyle/>
        <a:p>
          <a:endParaRPr lang="en-US"/>
        </a:p>
      </dgm:t>
    </dgm:pt>
    <dgm:pt modelId="{5051D12E-BC3C-4AE1-8454-09FCB21FB29B}" type="parTrans" cxnId="{54F7F381-9673-4DF8-9700-CB27C5FBD685}">
      <dgm:prSet/>
      <dgm:spPr/>
      <dgm:t>
        <a:bodyPr/>
        <a:lstStyle/>
        <a:p>
          <a:endParaRPr lang="en-US"/>
        </a:p>
      </dgm:t>
    </dgm:pt>
    <dgm:pt modelId="{E21E53DB-334B-4AF0-945F-B1DF9A8223E1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NCI-60-Cell line</a:t>
          </a:r>
        </a:p>
      </dgm:t>
    </dgm:pt>
    <dgm:pt modelId="{CE6CC5BA-0BB1-42E4-B3F9-3A6DC2C6D38B}" type="sibTrans" cxnId="{96BE01C1-EF6A-4413-828D-051EC2FD3521}">
      <dgm:prSet/>
      <dgm:spPr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</dgm:spPr>
      <dgm:t>
        <a:bodyPr/>
        <a:lstStyle/>
        <a:p>
          <a:endParaRPr lang="en-US"/>
        </a:p>
      </dgm:t>
    </dgm:pt>
    <dgm:pt modelId="{F1553940-6592-40CA-AF2A-D7A99586D86E}" type="parTrans" cxnId="{96BE01C1-EF6A-4413-828D-051EC2FD3521}">
      <dgm:prSet/>
      <dgm:spPr/>
      <dgm:t>
        <a:bodyPr/>
        <a:lstStyle/>
        <a:p>
          <a:endParaRPr lang="en-US"/>
        </a:p>
      </dgm:t>
    </dgm:pt>
    <dgm:pt modelId="{2DC14B07-59AC-42F9-A4B3-DF74C923CC79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sz="1600" dirty="0"/>
            <a:t>Comparison untreated and treated transcriptional expression</a:t>
          </a:r>
          <a:endParaRPr lang="en-US" sz="1600" dirty="0"/>
        </a:p>
      </dgm:t>
    </dgm:pt>
    <dgm:pt modelId="{7DF5B1EA-17E4-4E3B-B7EA-E097134D578F}" type="sibTrans" cxnId="{402AF917-9DA5-48A1-BF70-64D10C84F661}">
      <dgm:prSet/>
      <dgm:spPr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</dgm:spPr>
      <dgm:t>
        <a:bodyPr/>
        <a:lstStyle/>
        <a:p>
          <a:endParaRPr lang="en-US"/>
        </a:p>
      </dgm:t>
    </dgm:pt>
    <dgm:pt modelId="{82D438C9-AAAB-475F-BE3C-F1CE4DA5337B}" type="parTrans" cxnId="{402AF917-9DA5-48A1-BF70-64D10C84F661}">
      <dgm:prSet/>
      <dgm:spPr/>
      <dgm:t>
        <a:bodyPr/>
        <a:lstStyle/>
        <a:p>
          <a:endParaRPr lang="en-US"/>
        </a:p>
      </dgm:t>
    </dgm:pt>
    <dgm:pt modelId="{1219DB0A-A625-4237-9DAA-CC241B4CEFA9}" type="pres">
      <dgm:prSet presAssocID="{9AC5B50F-C4AE-4D0E-B2BD-11E0C86CEF1A}" presName="Name0" presStyleCnt="0">
        <dgm:presLayoutVars>
          <dgm:chMax val="21"/>
          <dgm:chPref val="21"/>
        </dgm:presLayoutVars>
      </dgm:prSet>
      <dgm:spPr/>
    </dgm:pt>
    <dgm:pt modelId="{7E712777-36F7-4AE8-9DBB-0DF786B1E069}" type="pres">
      <dgm:prSet presAssocID="{17E6DA24-2A90-413D-AA36-61C3D7BF2153}" presName="text1" presStyleCnt="0"/>
      <dgm:spPr/>
    </dgm:pt>
    <dgm:pt modelId="{9CA2E530-FB0B-4186-976D-F5F992272B11}" type="pres">
      <dgm:prSet presAssocID="{17E6DA24-2A90-413D-AA36-61C3D7BF2153}" presName="textRepeatNode" presStyleLbl="alignNode1" presStyleIdx="0" presStyleCnt="5" custLinFactNeighborX="524" custLinFactNeighborY="-610">
        <dgm:presLayoutVars>
          <dgm:chMax val="0"/>
          <dgm:chPref val="0"/>
          <dgm:bulletEnabled val="1"/>
        </dgm:presLayoutVars>
      </dgm:prSet>
      <dgm:spPr/>
    </dgm:pt>
    <dgm:pt modelId="{501C1D58-A637-4A93-9950-3BC6FD243766}" type="pres">
      <dgm:prSet presAssocID="{17E6DA24-2A90-413D-AA36-61C3D7BF2153}" presName="textaccent1" presStyleCnt="0"/>
      <dgm:spPr/>
    </dgm:pt>
    <dgm:pt modelId="{D52124C2-094F-4CB5-AE7B-6BA3FC55E434}" type="pres">
      <dgm:prSet presAssocID="{17E6DA24-2A90-413D-AA36-61C3D7BF2153}" presName="accentRepeatNode" presStyleLbl="solidAlignAcc1" presStyleIdx="0" presStyleCnt="10"/>
      <dgm:spPr/>
    </dgm:pt>
    <dgm:pt modelId="{4125B2A7-22D0-44A3-9BEF-A6023092D6E9}" type="pres">
      <dgm:prSet presAssocID="{551B5005-5F3D-4BAB-93BE-D29AE47BF4BE}" presName="image1" presStyleCnt="0"/>
      <dgm:spPr/>
    </dgm:pt>
    <dgm:pt modelId="{3CF65F02-DC41-430B-A50D-43ECE1B80DE5}" type="pres">
      <dgm:prSet presAssocID="{551B5005-5F3D-4BAB-93BE-D29AE47BF4BE}" presName="imageRepeatNode" presStyleLbl="alignAcc1" presStyleIdx="0" presStyleCnt="5"/>
      <dgm:spPr/>
    </dgm:pt>
    <dgm:pt modelId="{1DBC1AB4-3E96-4191-8108-D3A56D551E46}" type="pres">
      <dgm:prSet presAssocID="{551B5005-5F3D-4BAB-93BE-D29AE47BF4BE}" presName="imageaccent1" presStyleCnt="0"/>
      <dgm:spPr/>
    </dgm:pt>
    <dgm:pt modelId="{5297F426-8606-45D2-B4ED-033D9710F649}" type="pres">
      <dgm:prSet presAssocID="{551B5005-5F3D-4BAB-93BE-D29AE47BF4BE}" presName="accentRepeatNode" presStyleLbl="solidAlignAcc1" presStyleIdx="1" presStyleCnt="10"/>
      <dgm:spPr/>
    </dgm:pt>
    <dgm:pt modelId="{408B7496-3E5B-4677-AD40-5D381F1EB3F3}" type="pres">
      <dgm:prSet presAssocID="{81A7F299-E3BB-4D9B-9902-D2DF41752F48}" presName="text2" presStyleCnt="0"/>
      <dgm:spPr/>
    </dgm:pt>
    <dgm:pt modelId="{3FB8701C-A648-4792-8FF4-822C3CD6F789}" type="pres">
      <dgm:prSet presAssocID="{81A7F299-E3BB-4D9B-9902-D2DF41752F48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5898A13-FFDB-4236-A9FD-287BA8B874FD}" type="pres">
      <dgm:prSet presAssocID="{81A7F299-E3BB-4D9B-9902-D2DF41752F48}" presName="textaccent2" presStyleCnt="0"/>
      <dgm:spPr/>
    </dgm:pt>
    <dgm:pt modelId="{8317EE77-3653-4DDB-9F06-B5E4BDA5BE0C}" type="pres">
      <dgm:prSet presAssocID="{81A7F299-E3BB-4D9B-9902-D2DF41752F48}" presName="accentRepeatNode" presStyleLbl="solidAlignAcc1" presStyleIdx="2" presStyleCnt="10"/>
      <dgm:spPr/>
    </dgm:pt>
    <dgm:pt modelId="{929FE01F-566F-4C9F-9AD0-DDF6E348DA2A}" type="pres">
      <dgm:prSet presAssocID="{697BEF2B-0D55-4ED5-8368-20FDEF3F5B79}" presName="image2" presStyleCnt="0"/>
      <dgm:spPr/>
    </dgm:pt>
    <dgm:pt modelId="{CA20BA70-BA9D-4ED0-A448-FA5463BEE04D}" type="pres">
      <dgm:prSet presAssocID="{697BEF2B-0D55-4ED5-8368-20FDEF3F5B79}" presName="imageRepeatNode" presStyleLbl="alignAcc1" presStyleIdx="1" presStyleCnt="5"/>
      <dgm:spPr/>
    </dgm:pt>
    <dgm:pt modelId="{1BE36DF7-7355-4005-B211-28BB0D743B21}" type="pres">
      <dgm:prSet presAssocID="{697BEF2B-0D55-4ED5-8368-20FDEF3F5B79}" presName="imageaccent2" presStyleCnt="0"/>
      <dgm:spPr/>
    </dgm:pt>
    <dgm:pt modelId="{06266E1E-371F-45BA-AF26-14A26E1F215A}" type="pres">
      <dgm:prSet presAssocID="{697BEF2B-0D55-4ED5-8368-20FDEF3F5B79}" presName="accentRepeatNode" presStyleLbl="solidAlignAcc1" presStyleIdx="3" presStyleCnt="10"/>
      <dgm:spPr/>
    </dgm:pt>
    <dgm:pt modelId="{D0C7F250-0176-429D-A5DA-9E60667B170B}" type="pres">
      <dgm:prSet presAssocID="{C0BBA384-35E0-4633-BBDC-F7FEDD1503D8}" presName="text3" presStyleCnt="0"/>
      <dgm:spPr/>
    </dgm:pt>
    <dgm:pt modelId="{0ADAD8DF-8EDB-4086-864B-EFA418792C19}" type="pres">
      <dgm:prSet presAssocID="{C0BBA384-35E0-4633-BBDC-F7FEDD1503D8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A23BBC70-578C-4C6F-A005-6A5DA952286A}" type="pres">
      <dgm:prSet presAssocID="{C0BBA384-35E0-4633-BBDC-F7FEDD1503D8}" presName="textaccent3" presStyleCnt="0"/>
      <dgm:spPr/>
    </dgm:pt>
    <dgm:pt modelId="{230F32AC-9464-4905-A59D-1B1731B50EE9}" type="pres">
      <dgm:prSet presAssocID="{C0BBA384-35E0-4633-BBDC-F7FEDD1503D8}" presName="accentRepeatNode" presStyleLbl="solidAlignAcc1" presStyleIdx="4" presStyleCnt="10"/>
      <dgm:spPr/>
    </dgm:pt>
    <dgm:pt modelId="{13F4F00E-6ADA-4607-A0F6-E86CC3AB90D5}" type="pres">
      <dgm:prSet presAssocID="{B7306B36-C1AC-41EE-AC26-1359D008301A}" presName="image3" presStyleCnt="0"/>
      <dgm:spPr/>
    </dgm:pt>
    <dgm:pt modelId="{AB9680A6-BB8E-4614-8728-07616EF4E764}" type="pres">
      <dgm:prSet presAssocID="{B7306B36-C1AC-41EE-AC26-1359D008301A}" presName="imageRepeatNode" presStyleLbl="alignAcc1" presStyleIdx="2" presStyleCnt="5"/>
      <dgm:spPr/>
    </dgm:pt>
    <dgm:pt modelId="{89B2DF5C-62B4-4974-8619-CD8EBD762453}" type="pres">
      <dgm:prSet presAssocID="{B7306B36-C1AC-41EE-AC26-1359D008301A}" presName="imageaccent3" presStyleCnt="0"/>
      <dgm:spPr/>
    </dgm:pt>
    <dgm:pt modelId="{CB91F53F-DEB9-42A6-9AD8-92F46C91197A}" type="pres">
      <dgm:prSet presAssocID="{B7306B36-C1AC-41EE-AC26-1359D008301A}" presName="accentRepeatNode" presStyleLbl="solidAlignAcc1" presStyleIdx="5" presStyleCnt="10"/>
      <dgm:spPr/>
    </dgm:pt>
    <dgm:pt modelId="{3026E6AE-07C0-482F-A411-F3EA1ABF328C}" type="pres">
      <dgm:prSet presAssocID="{E21E53DB-334B-4AF0-945F-B1DF9A8223E1}" presName="text4" presStyleCnt="0"/>
      <dgm:spPr/>
    </dgm:pt>
    <dgm:pt modelId="{55662F78-F9C6-4370-A538-39B81CA8E963}" type="pres">
      <dgm:prSet presAssocID="{E21E53DB-334B-4AF0-945F-B1DF9A8223E1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9320C614-9D82-4F9A-B752-A14C2B54A6D3}" type="pres">
      <dgm:prSet presAssocID="{E21E53DB-334B-4AF0-945F-B1DF9A8223E1}" presName="textaccent4" presStyleCnt="0"/>
      <dgm:spPr/>
    </dgm:pt>
    <dgm:pt modelId="{6111B3EB-018F-48C1-A548-ED0B238012FA}" type="pres">
      <dgm:prSet presAssocID="{E21E53DB-334B-4AF0-945F-B1DF9A8223E1}" presName="accentRepeatNode" presStyleLbl="solidAlignAcc1" presStyleIdx="6" presStyleCnt="10"/>
      <dgm:spPr/>
    </dgm:pt>
    <dgm:pt modelId="{BCC48255-EFCA-408F-ABEF-0B65601FAEC4}" type="pres">
      <dgm:prSet presAssocID="{CE6CC5BA-0BB1-42E4-B3F9-3A6DC2C6D38B}" presName="image4" presStyleCnt="0"/>
      <dgm:spPr/>
    </dgm:pt>
    <dgm:pt modelId="{E88CD022-85A9-4D1A-8901-227A1F1F5315}" type="pres">
      <dgm:prSet presAssocID="{CE6CC5BA-0BB1-42E4-B3F9-3A6DC2C6D38B}" presName="imageRepeatNode" presStyleLbl="alignAcc1" presStyleIdx="3" presStyleCnt="5" custLinFactNeighborX="578" custLinFactNeighborY="-2021"/>
      <dgm:spPr/>
    </dgm:pt>
    <dgm:pt modelId="{EA0F2110-2DC2-41A1-B3CD-337ABBFCE172}" type="pres">
      <dgm:prSet presAssocID="{CE6CC5BA-0BB1-42E4-B3F9-3A6DC2C6D38B}" presName="imageaccent4" presStyleCnt="0"/>
      <dgm:spPr/>
    </dgm:pt>
    <dgm:pt modelId="{88BDFDDA-700C-4B82-809A-FC74302400AD}" type="pres">
      <dgm:prSet presAssocID="{CE6CC5BA-0BB1-42E4-B3F9-3A6DC2C6D38B}" presName="accentRepeatNode" presStyleLbl="solidAlignAcc1" presStyleIdx="7" presStyleCnt="10"/>
      <dgm:spPr/>
    </dgm:pt>
    <dgm:pt modelId="{DDF32F12-D951-4896-8F06-B19F8AEA6413}" type="pres">
      <dgm:prSet presAssocID="{2DC14B07-59AC-42F9-A4B3-DF74C923CC79}" presName="text5" presStyleCnt="0"/>
      <dgm:spPr/>
    </dgm:pt>
    <dgm:pt modelId="{CE52ECE2-509A-4591-8D96-933F331FD51D}" type="pres">
      <dgm:prSet presAssocID="{2DC14B07-59AC-42F9-A4B3-DF74C923CC79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7265A56-EB0E-4940-9769-A7AB8B72EE2D}" type="pres">
      <dgm:prSet presAssocID="{2DC14B07-59AC-42F9-A4B3-DF74C923CC79}" presName="textaccent5" presStyleCnt="0"/>
      <dgm:spPr/>
    </dgm:pt>
    <dgm:pt modelId="{29DFE475-2A39-406E-86B1-2A9CBFC72243}" type="pres">
      <dgm:prSet presAssocID="{2DC14B07-59AC-42F9-A4B3-DF74C923CC79}" presName="accentRepeatNode" presStyleLbl="solidAlignAcc1" presStyleIdx="8" presStyleCnt="10"/>
      <dgm:spPr/>
    </dgm:pt>
    <dgm:pt modelId="{240DD97E-67AE-4D15-AFF0-7F747FEC244A}" type="pres">
      <dgm:prSet presAssocID="{7DF5B1EA-17E4-4E3B-B7EA-E097134D578F}" presName="image5" presStyleCnt="0"/>
      <dgm:spPr/>
    </dgm:pt>
    <dgm:pt modelId="{5A0B8F3C-793D-40A2-B2E9-29DE91C88A96}" type="pres">
      <dgm:prSet presAssocID="{7DF5B1EA-17E4-4E3B-B7EA-E097134D578F}" presName="imageRepeatNode" presStyleLbl="alignAcc1" presStyleIdx="4" presStyleCnt="5"/>
      <dgm:spPr/>
    </dgm:pt>
    <dgm:pt modelId="{A5E24362-A363-4BAB-9578-F338EC9E5C6D}" type="pres">
      <dgm:prSet presAssocID="{7DF5B1EA-17E4-4E3B-B7EA-E097134D578F}" presName="imageaccent5" presStyleCnt="0"/>
      <dgm:spPr/>
    </dgm:pt>
    <dgm:pt modelId="{BC0DCBE9-E3EC-45C3-8D28-744369E4BE8E}" type="pres">
      <dgm:prSet presAssocID="{7DF5B1EA-17E4-4E3B-B7EA-E097134D578F}" presName="accentRepeatNode" presStyleLbl="solidAlignAcc1" presStyleIdx="9" presStyleCnt="10"/>
      <dgm:spPr/>
    </dgm:pt>
  </dgm:ptLst>
  <dgm:cxnLst>
    <dgm:cxn modelId="{F4415604-122C-42EB-BAF8-5FFFF96AEB79}" type="presOf" srcId="{C0BBA384-35E0-4633-BBDC-F7FEDD1503D8}" destId="{0ADAD8DF-8EDB-4086-864B-EFA418792C19}" srcOrd="0" destOrd="0" presId="urn:microsoft.com/office/officeart/2008/layout/HexagonCluster"/>
    <dgm:cxn modelId="{A86CF012-BB8E-42F7-9B6C-C2C1C02DB08A}" type="presOf" srcId="{697BEF2B-0D55-4ED5-8368-20FDEF3F5B79}" destId="{CA20BA70-BA9D-4ED0-A448-FA5463BEE04D}" srcOrd="0" destOrd="0" presId="urn:microsoft.com/office/officeart/2008/layout/HexagonCluster"/>
    <dgm:cxn modelId="{9A349A13-C437-4B3F-9019-87473A9382A1}" type="presOf" srcId="{B7306B36-C1AC-41EE-AC26-1359D008301A}" destId="{AB9680A6-BB8E-4614-8728-07616EF4E764}" srcOrd="0" destOrd="0" presId="urn:microsoft.com/office/officeart/2008/layout/HexagonCluster"/>
    <dgm:cxn modelId="{402AF917-9DA5-48A1-BF70-64D10C84F661}" srcId="{9AC5B50F-C4AE-4D0E-B2BD-11E0C86CEF1A}" destId="{2DC14B07-59AC-42F9-A4B3-DF74C923CC79}" srcOrd="4" destOrd="0" parTransId="{82D438C9-AAAB-475F-BE3C-F1CE4DA5337B}" sibTransId="{7DF5B1EA-17E4-4E3B-B7EA-E097134D578F}"/>
    <dgm:cxn modelId="{5952D73A-D155-40CD-9593-305DB8D13697}" srcId="{9AC5B50F-C4AE-4D0E-B2BD-11E0C86CEF1A}" destId="{81A7F299-E3BB-4D9B-9902-D2DF41752F48}" srcOrd="1" destOrd="0" parTransId="{D4806E4F-77EE-4901-8DC7-CA32F5E408FE}" sibTransId="{697BEF2B-0D55-4ED5-8368-20FDEF3F5B79}"/>
    <dgm:cxn modelId="{9DAE1742-6118-4DB4-90CA-D2D6BB78492B}" type="presOf" srcId="{CE6CC5BA-0BB1-42E4-B3F9-3A6DC2C6D38B}" destId="{E88CD022-85A9-4D1A-8901-227A1F1F5315}" srcOrd="0" destOrd="0" presId="urn:microsoft.com/office/officeart/2008/layout/HexagonCluster"/>
    <dgm:cxn modelId="{B132C86C-1C0C-4DDA-856D-4CFB628E56E9}" type="presOf" srcId="{7DF5B1EA-17E4-4E3B-B7EA-E097134D578F}" destId="{5A0B8F3C-793D-40A2-B2E9-29DE91C88A96}" srcOrd="0" destOrd="0" presId="urn:microsoft.com/office/officeart/2008/layout/HexagonCluster"/>
    <dgm:cxn modelId="{89DC6455-1735-49C8-AA22-1DC65C3CCEED}" type="presOf" srcId="{9AC5B50F-C4AE-4D0E-B2BD-11E0C86CEF1A}" destId="{1219DB0A-A625-4237-9DAA-CC241B4CEFA9}" srcOrd="0" destOrd="0" presId="urn:microsoft.com/office/officeart/2008/layout/HexagonCluster"/>
    <dgm:cxn modelId="{39D49657-7C54-4A5C-9AEE-D1B0C8BC1F6E}" type="presOf" srcId="{17E6DA24-2A90-413D-AA36-61C3D7BF2153}" destId="{9CA2E530-FB0B-4186-976D-F5F992272B11}" srcOrd="0" destOrd="0" presId="urn:microsoft.com/office/officeart/2008/layout/HexagonCluster"/>
    <dgm:cxn modelId="{54F7F381-9673-4DF8-9700-CB27C5FBD685}" srcId="{9AC5B50F-C4AE-4D0E-B2BD-11E0C86CEF1A}" destId="{C0BBA384-35E0-4633-BBDC-F7FEDD1503D8}" srcOrd="2" destOrd="0" parTransId="{5051D12E-BC3C-4AE1-8454-09FCB21FB29B}" sibTransId="{B7306B36-C1AC-41EE-AC26-1359D008301A}"/>
    <dgm:cxn modelId="{DED7CD94-CA03-49F9-8D65-E054C1BB2FE6}" type="presOf" srcId="{2DC14B07-59AC-42F9-A4B3-DF74C923CC79}" destId="{CE52ECE2-509A-4591-8D96-933F331FD51D}" srcOrd="0" destOrd="0" presId="urn:microsoft.com/office/officeart/2008/layout/HexagonCluster"/>
    <dgm:cxn modelId="{585A18AA-6A05-4514-BF91-19949DFF9A19}" type="presOf" srcId="{81A7F299-E3BB-4D9B-9902-D2DF41752F48}" destId="{3FB8701C-A648-4792-8FF4-822C3CD6F789}" srcOrd="0" destOrd="0" presId="urn:microsoft.com/office/officeart/2008/layout/HexagonCluster"/>
    <dgm:cxn modelId="{85B2E9BA-6FA9-4AF1-9A97-34FBFB38A949}" type="presOf" srcId="{551B5005-5F3D-4BAB-93BE-D29AE47BF4BE}" destId="{3CF65F02-DC41-430B-A50D-43ECE1B80DE5}" srcOrd="0" destOrd="0" presId="urn:microsoft.com/office/officeart/2008/layout/HexagonCluster"/>
    <dgm:cxn modelId="{696B35C0-4B72-40EC-98CD-833AE224D5DA}" type="presOf" srcId="{E21E53DB-334B-4AF0-945F-B1DF9A8223E1}" destId="{55662F78-F9C6-4370-A538-39B81CA8E963}" srcOrd="0" destOrd="0" presId="urn:microsoft.com/office/officeart/2008/layout/HexagonCluster"/>
    <dgm:cxn modelId="{96BE01C1-EF6A-4413-828D-051EC2FD3521}" srcId="{9AC5B50F-C4AE-4D0E-B2BD-11E0C86CEF1A}" destId="{E21E53DB-334B-4AF0-945F-B1DF9A8223E1}" srcOrd="3" destOrd="0" parTransId="{F1553940-6592-40CA-AF2A-D7A99586D86E}" sibTransId="{CE6CC5BA-0BB1-42E4-B3F9-3A6DC2C6D38B}"/>
    <dgm:cxn modelId="{D31912C1-015E-420F-9BEE-20F5312A143C}" srcId="{9AC5B50F-C4AE-4D0E-B2BD-11E0C86CEF1A}" destId="{17E6DA24-2A90-413D-AA36-61C3D7BF2153}" srcOrd="0" destOrd="0" parTransId="{D1FE15C3-ED6D-4BE3-A962-F9D778394500}" sibTransId="{551B5005-5F3D-4BAB-93BE-D29AE47BF4BE}"/>
    <dgm:cxn modelId="{56BCECD3-FA65-4300-8B6F-76F5AC1CF7D6}" type="presParOf" srcId="{1219DB0A-A625-4237-9DAA-CC241B4CEFA9}" destId="{7E712777-36F7-4AE8-9DBB-0DF786B1E069}" srcOrd="0" destOrd="0" presId="urn:microsoft.com/office/officeart/2008/layout/HexagonCluster"/>
    <dgm:cxn modelId="{1A8A5D37-3F13-4E09-8927-260E5BC671F5}" type="presParOf" srcId="{7E712777-36F7-4AE8-9DBB-0DF786B1E069}" destId="{9CA2E530-FB0B-4186-976D-F5F992272B11}" srcOrd="0" destOrd="0" presId="urn:microsoft.com/office/officeart/2008/layout/HexagonCluster"/>
    <dgm:cxn modelId="{7F99DA7E-2A79-43DF-BDA1-32A868BBBD89}" type="presParOf" srcId="{1219DB0A-A625-4237-9DAA-CC241B4CEFA9}" destId="{501C1D58-A637-4A93-9950-3BC6FD243766}" srcOrd="1" destOrd="0" presId="urn:microsoft.com/office/officeart/2008/layout/HexagonCluster"/>
    <dgm:cxn modelId="{57DA1605-D16B-4AEB-B319-161369B6DE74}" type="presParOf" srcId="{501C1D58-A637-4A93-9950-3BC6FD243766}" destId="{D52124C2-094F-4CB5-AE7B-6BA3FC55E434}" srcOrd="0" destOrd="0" presId="urn:microsoft.com/office/officeart/2008/layout/HexagonCluster"/>
    <dgm:cxn modelId="{110C01D8-8472-4792-94A4-8FD194103845}" type="presParOf" srcId="{1219DB0A-A625-4237-9DAA-CC241B4CEFA9}" destId="{4125B2A7-22D0-44A3-9BEF-A6023092D6E9}" srcOrd="2" destOrd="0" presId="urn:microsoft.com/office/officeart/2008/layout/HexagonCluster"/>
    <dgm:cxn modelId="{C09E69C4-CD86-45B2-986E-31AE91B738F9}" type="presParOf" srcId="{4125B2A7-22D0-44A3-9BEF-A6023092D6E9}" destId="{3CF65F02-DC41-430B-A50D-43ECE1B80DE5}" srcOrd="0" destOrd="0" presId="urn:microsoft.com/office/officeart/2008/layout/HexagonCluster"/>
    <dgm:cxn modelId="{602F7B42-FE19-4133-B8BC-1A60113C3A5A}" type="presParOf" srcId="{1219DB0A-A625-4237-9DAA-CC241B4CEFA9}" destId="{1DBC1AB4-3E96-4191-8108-D3A56D551E46}" srcOrd="3" destOrd="0" presId="urn:microsoft.com/office/officeart/2008/layout/HexagonCluster"/>
    <dgm:cxn modelId="{B7845D1E-3E4A-4898-8590-91C1B20270FB}" type="presParOf" srcId="{1DBC1AB4-3E96-4191-8108-D3A56D551E46}" destId="{5297F426-8606-45D2-B4ED-033D9710F649}" srcOrd="0" destOrd="0" presId="urn:microsoft.com/office/officeart/2008/layout/HexagonCluster"/>
    <dgm:cxn modelId="{7658706D-954D-4FD7-9334-16E095267476}" type="presParOf" srcId="{1219DB0A-A625-4237-9DAA-CC241B4CEFA9}" destId="{408B7496-3E5B-4677-AD40-5D381F1EB3F3}" srcOrd="4" destOrd="0" presId="urn:microsoft.com/office/officeart/2008/layout/HexagonCluster"/>
    <dgm:cxn modelId="{608701D4-4EB8-4A45-BD88-B6D6249074D3}" type="presParOf" srcId="{408B7496-3E5B-4677-AD40-5D381F1EB3F3}" destId="{3FB8701C-A648-4792-8FF4-822C3CD6F789}" srcOrd="0" destOrd="0" presId="urn:microsoft.com/office/officeart/2008/layout/HexagonCluster"/>
    <dgm:cxn modelId="{AF15ADFD-B390-436D-B442-87B8A7B16248}" type="presParOf" srcId="{1219DB0A-A625-4237-9DAA-CC241B4CEFA9}" destId="{C5898A13-FFDB-4236-A9FD-287BA8B874FD}" srcOrd="5" destOrd="0" presId="urn:microsoft.com/office/officeart/2008/layout/HexagonCluster"/>
    <dgm:cxn modelId="{927D505C-815B-4D44-8901-3526CF496A4A}" type="presParOf" srcId="{C5898A13-FFDB-4236-A9FD-287BA8B874FD}" destId="{8317EE77-3653-4DDB-9F06-B5E4BDA5BE0C}" srcOrd="0" destOrd="0" presId="urn:microsoft.com/office/officeart/2008/layout/HexagonCluster"/>
    <dgm:cxn modelId="{DD041C60-FA0E-46BE-97AA-86D5C9D0CEB6}" type="presParOf" srcId="{1219DB0A-A625-4237-9DAA-CC241B4CEFA9}" destId="{929FE01F-566F-4C9F-9AD0-DDF6E348DA2A}" srcOrd="6" destOrd="0" presId="urn:microsoft.com/office/officeart/2008/layout/HexagonCluster"/>
    <dgm:cxn modelId="{E0E7077B-8BC8-48AF-8340-483D2FEFA2B3}" type="presParOf" srcId="{929FE01F-566F-4C9F-9AD0-DDF6E348DA2A}" destId="{CA20BA70-BA9D-4ED0-A448-FA5463BEE04D}" srcOrd="0" destOrd="0" presId="urn:microsoft.com/office/officeart/2008/layout/HexagonCluster"/>
    <dgm:cxn modelId="{2C00EC5F-DAA3-49DF-A1A9-9589136CE862}" type="presParOf" srcId="{1219DB0A-A625-4237-9DAA-CC241B4CEFA9}" destId="{1BE36DF7-7355-4005-B211-28BB0D743B21}" srcOrd="7" destOrd="0" presId="urn:microsoft.com/office/officeart/2008/layout/HexagonCluster"/>
    <dgm:cxn modelId="{7368EC2D-743B-4D13-8284-9D6D03462B00}" type="presParOf" srcId="{1BE36DF7-7355-4005-B211-28BB0D743B21}" destId="{06266E1E-371F-45BA-AF26-14A26E1F215A}" srcOrd="0" destOrd="0" presId="urn:microsoft.com/office/officeart/2008/layout/HexagonCluster"/>
    <dgm:cxn modelId="{5D8AC919-0C6A-4340-AB30-6D7EB3E7E5CF}" type="presParOf" srcId="{1219DB0A-A625-4237-9DAA-CC241B4CEFA9}" destId="{D0C7F250-0176-429D-A5DA-9E60667B170B}" srcOrd="8" destOrd="0" presId="urn:microsoft.com/office/officeart/2008/layout/HexagonCluster"/>
    <dgm:cxn modelId="{E35DF674-736C-44B3-8698-081732FC8069}" type="presParOf" srcId="{D0C7F250-0176-429D-A5DA-9E60667B170B}" destId="{0ADAD8DF-8EDB-4086-864B-EFA418792C19}" srcOrd="0" destOrd="0" presId="urn:microsoft.com/office/officeart/2008/layout/HexagonCluster"/>
    <dgm:cxn modelId="{5E40FC78-423B-4DCC-BF4A-98A59E8FBE4F}" type="presParOf" srcId="{1219DB0A-A625-4237-9DAA-CC241B4CEFA9}" destId="{A23BBC70-578C-4C6F-A005-6A5DA952286A}" srcOrd="9" destOrd="0" presId="urn:microsoft.com/office/officeart/2008/layout/HexagonCluster"/>
    <dgm:cxn modelId="{7E5AB907-7BFA-40C0-8C44-D6378D2B4F45}" type="presParOf" srcId="{A23BBC70-578C-4C6F-A005-6A5DA952286A}" destId="{230F32AC-9464-4905-A59D-1B1731B50EE9}" srcOrd="0" destOrd="0" presId="urn:microsoft.com/office/officeart/2008/layout/HexagonCluster"/>
    <dgm:cxn modelId="{FE7F72CF-1F6D-4EAA-BEA8-E75A5D151A76}" type="presParOf" srcId="{1219DB0A-A625-4237-9DAA-CC241B4CEFA9}" destId="{13F4F00E-6ADA-4607-A0F6-E86CC3AB90D5}" srcOrd="10" destOrd="0" presId="urn:microsoft.com/office/officeart/2008/layout/HexagonCluster"/>
    <dgm:cxn modelId="{ABB50852-A9EE-47A6-A98A-4F73A4ED3245}" type="presParOf" srcId="{13F4F00E-6ADA-4607-A0F6-E86CC3AB90D5}" destId="{AB9680A6-BB8E-4614-8728-07616EF4E764}" srcOrd="0" destOrd="0" presId="urn:microsoft.com/office/officeart/2008/layout/HexagonCluster"/>
    <dgm:cxn modelId="{ABC28074-E98E-487F-916B-21DB5900BEEC}" type="presParOf" srcId="{1219DB0A-A625-4237-9DAA-CC241B4CEFA9}" destId="{89B2DF5C-62B4-4974-8619-CD8EBD762453}" srcOrd="11" destOrd="0" presId="urn:microsoft.com/office/officeart/2008/layout/HexagonCluster"/>
    <dgm:cxn modelId="{0B5B5BC7-4960-4B53-A03E-42CE39774B02}" type="presParOf" srcId="{89B2DF5C-62B4-4974-8619-CD8EBD762453}" destId="{CB91F53F-DEB9-42A6-9AD8-92F46C91197A}" srcOrd="0" destOrd="0" presId="urn:microsoft.com/office/officeart/2008/layout/HexagonCluster"/>
    <dgm:cxn modelId="{50BFD4B2-5291-4A58-82C1-410EB3A37016}" type="presParOf" srcId="{1219DB0A-A625-4237-9DAA-CC241B4CEFA9}" destId="{3026E6AE-07C0-482F-A411-F3EA1ABF328C}" srcOrd="12" destOrd="0" presId="urn:microsoft.com/office/officeart/2008/layout/HexagonCluster"/>
    <dgm:cxn modelId="{A1CF52AD-F7EA-4D83-81FB-84996F114E1F}" type="presParOf" srcId="{3026E6AE-07C0-482F-A411-F3EA1ABF328C}" destId="{55662F78-F9C6-4370-A538-39B81CA8E963}" srcOrd="0" destOrd="0" presId="urn:microsoft.com/office/officeart/2008/layout/HexagonCluster"/>
    <dgm:cxn modelId="{C4B7255A-9B91-402A-9049-12E552511371}" type="presParOf" srcId="{1219DB0A-A625-4237-9DAA-CC241B4CEFA9}" destId="{9320C614-9D82-4F9A-B752-A14C2B54A6D3}" srcOrd="13" destOrd="0" presId="urn:microsoft.com/office/officeart/2008/layout/HexagonCluster"/>
    <dgm:cxn modelId="{43EE75B5-FDC6-408A-B650-6D001C74FCBB}" type="presParOf" srcId="{9320C614-9D82-4F9A-B752-A14C2B54A6D3}" destId="{6111B3EB-018F-48C1-A548-ED0B238012FA}" srcOrd="0" destOrd="0" presId="urn:microsoft.com/office/officeart/2008/layout/HexagonCluster"/>
    <dgm:cxn modelId="{74679AA9-5F11-4344-98F6-3D8A490B511F}" type="presParOf" srcId="{1219DB0A-A625-4237-9DAA-CC241B4CEFA9}" destId="{BCC48255-EFCA-408F-ABEF-0B65601FAEC4}" srcOrd="14" destOrd="0" presId="urn:microsoft.com/office/officeart/2008/layout/HexagonCluster"/>
    <dgm:cxn modelId="{00C80D89-3D7D-4F54-8B95-AAF7F8E8D809}" type="presParOf" srcId="{BCC48255-EFCA-408F-ABEF-0B65601FAEC4}" destId="{E88CD022-85A9-4D1A-8901-227A1F1F5315}" srcOrd="0" destOrd="0" presId="urn:microsoft.com/office/officeart/2008/layout/HexagonCluster"/>
    <dgm:cxn modelId="{56818D8A-723A-4BCD-A06D-96127FD54E2D}" type="presParOf" srcId="{1219DB0A-A625-4237-9DAA-CC241B4CEFA9}" destId="{EA0F2110-2DC2-41A1-B3CD-337ABBFCE172}" srcOrd="15" destOrd="0" presId="urn:microsoft.com/office/officeart/2008/layout/HexagonCluster"/>
    <dgm:cxn modelId="{703CDC07-1517-46DC-9970-7E096BD94F97}" type="presParOf" srcId="{EA0F2110-2DC2-41A1-B3CD-337ABBFCE172}" destId="{88BDFDDA-700C-4B82-809A-FC74302400AD}" srcOrd="0" destOrd="0" presId="urn:microsoft.com/office/officeart/2008/layout/HexagonCluster"/>
    <dgm:cxn modelId="{AE8D03EA-895E-4F85-BE34-5EA3E65341B0}" type="presParOf" srcId="{1219DB0A-A625-4237-9DAA-CC241B4CEFA9}" destId="{DDF32F12-D951-4896-8F06-B19F8AEA6413}" srcOrd="16" destOrd="0" presId="urn:microsoft.com/office/officeart/2008/layout/HexagonCluster"/>
    <dgm:cxn modelId="{34F414B4-AD4C-405E-96C8-E16618653AC6}" type="presParOf" srcId="{DDF32F12-D951-4896-8F06-B19F8AEA6413}" destId="{CE52ECE2-509A-4591-8D96-933F331FD51D}" srcOrd="0" destOrd="0" presId="urn:microsoft.com/office/officeart/2008/layout/HexagonCluster"/>
    <dgm:cxn modelId="{983A5CF9-1253-4B01-9CD9-2E0CD75D703B}" type="presParOf" srcId="{1219DB0A-A625-4237-9DAA-CC241B4CEFA9}" destId="{37265A56-EB0E-4940-9769-A7AB8B72EE2D}" srcOrd="17" destOrd="0" presId="urn:microsoft.com/office/officeart/2008/layout/HexagonCluster"/>
    <dgm:cxn modelId="{736D72DA-11DA-4835-8896-16093D0B096F}" type="presParOf" srcId="{37265A56-EB0E-4940-9769-A7AB8B72EE2D}" destId="{29DFE475-2A39-406E-86B1-2A9CBFC72243}" srcOrd="0" destOrd="0" presId="urn:microsoft.com/office/officeart/2008/layout/HexagonCluster"/>
    <dgm:cxn modelId="{FA620C4A-67EB-4C29-84AF-37706808C28C}" type="presParOf" srcId="{1219DB0A-A625-4237-9DAA-CC241B4CEFA9}" destId="{240DD97E-67AE-4D15-AFF0-7F747FEC244A}" srcOrd="18" destOrd="0" presId="urn:microsoft.com/office/officeart/2008/layout/HexagonCluster"/>
    <dgm:cxn modelId="{70413A0D-FFA7-46ED-AE41-812970C464BC}" type="presParOf" srcId="{240DD97E-67AE-4D15-AFF0-7F747FEC244A}" destId="{5A0B8F3C-793D-40A2-B2E9-29DE91C88A96}" srcOrd="0" destOrd="0" presId="urn:microsoft.com/office/officeart/2008/layout/HexagonCluster"/>
    <dgm:cxn modelId="{4C78F02C-1E79-45EB-BF3A-95DDA8AC8F21}" type="presParOf" srcId="{1219DB0A-A625-4237-9DAA-CC241B4CEFA9}" destId="{A5E24362-A363-4BAB-9578-F338EC9E5C6D}" srcOrd="19" destOrd="0" presId="urn:microsoft.com/office/officeart/2008/layout/HexagonCluster"/>
    <dgm:cxn modelId="{9CCEBCAD-2A31-48EE-9831-584EEB9B9FB3}" type="presParOf" srcId="{A5E24362-A363-4BAB-9578-F338EC9E5C6D}" destId="{BC0DCBE9-E3EC-45C3-8D28-744369E4BE8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4147218" y="375839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855777" y="1165259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4338807" y="770453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792126" y="3160728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73065" y="985608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Influenced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Genes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5671418" y="4948433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618049" y="748948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3869656" y="3139223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64347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72906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790141" y="307859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560690" y="1113005"/>
        <a:ext cx="1792706" cy="12265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2E530-FB0B-4186-976D-F5F992272B11}">
      <dsp:nvSpPr>
        <dsp:cNvPr id="0" name=""/>
        <dsp:cNvSpPr/>
      </dsp:nvSpPr>
      <dsp:spPr>
        <a:xfrm>
          <a:off x="1610632" y="376860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15 drugs </a:t>
          </a:r>
          <a:r>
            <a:rPr lang="en-US" sz="1600" kern="1200">
              <a:sym typeface="Wingdings" panose="05000000000000000000" pitchFamily="2" charset="2"/>
            </a:rPr>
            <a:t> </a:t>
          </a:r>
          <a:r>
            <a:rPr lang="en-US" sz="1600" kern="1200"/>
            <a:t>Erlotinib</a:t>
          </a:r>
          <a:endParaRPr lang="en-US" sz="1600" kern="1200" dirty="0"/>
        </a:p>
      </dsp:txBody>
      <dsp:txXfrm>
        <a:off x="1898751" y="4015963"/>
        <a:ext cx="1284063" cy="1102406"/>
      </dsp:txXfrm>
    </dsp:sp>
    <dsp:sp modelId="{D52124C2-094F-4CB5-AE7B-6BA3FC55E434}">
      <dsp:nvSpPr>
        <dsp:cNvPr id="0" name=""/>
        <dsp:cNvSpPr/>
      </dsp:nvSpPr>
      <dsp:spPr>
        <a:xfrm>
          <a:off x="1645271" y="449252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65F02-DC41-430B-A50D-43ECE1B80DE5}">
      <dsp:nvSpPr>
        <dsp:cNvPr id="0" name=""/>
        <dsp:cNvSpPr/>
      </dsp:nvSpPr>
      <dsp:spPr>
        <a:xfrm>
          <a:off x="0" y="28954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7F426-8606-45D2-B4ED-033D9710F649}">
      <dsp:nvSpPr>
        <dsp:cNvPr id="0" name=""/>
        <dsp:cNvSpPr/>
      </dsp:nvSpPr>
      <dsp:spPr>
        <a:xfrm>
          <a:off x="1274395" y="4280397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8701C-A648-4792-8FF4-822C3CD6F789}">
      <dsp:nvSpPr>
        <dsp:cNvPr id="0" name=""/>
        <dsp:cNvSpPr/>
      </dsp:nvSpPr>
      <dsp:spPr>
        <a:xfrm>
          <a:off x="3201770" y="2890300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 concentrations  ( </a:t>
          </a:r>
          <a:r>
            <a:rPr lang="en-US" sz="1600" kern="1200" dirty="0" err="1"/>
            <a:t>c</a:t>
          </a:r>
          <a:r>
            <a:rPr lang="en-US" sz="1600" kern="1200" baseline="-25000" dirty="0" err="1"/>
            <a:t>max</a:t>
          </a:r>
          <a:r>
            <a:rPr lang="en-US" sz="1600" kern="1200" dirty="0"/>
            <a:t> , GI</a:t>
          </a:r>
          <a:r>
            <a:rPr lang="en-US" sz="1600" kern="1200" baseline="-25000" dirty="0"/>
            <a:t>50</a:t>
          </a:r>
          <a:r>
            <a:rPr lang="en-US" sz="1600" kern="1200" dirty="0"/>
            <a:t>)</a:t>
          </a:r>
        </a:p>
      </dsp:txBody>
      <dsp:txXfrm>
        <a:off x="3489889" y="3137659"/>
        <a:ext cx="1284063" cy="1102406"/>
      </dsp:txXfrm>
    </dsp:sp>
    <dsp:sp modelId="{8317EE77-3653-4DDB-9F06-B5E4BDA5BE0C}">
      <dsp:nvSpPr>
        <dsp:cNvPr id="0" name=""/>
        <dsp:cNvSpPr/>
      </dsp:nvSpPr>
      <dsp:spPr>
        <a:xfrm>
          <a:off x="4482083" y="427189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0BA70-BA9D-4ED0-A448-FA5463BEE04D}">
      <dsp:nvSpPr>
        <dsp:cNvPr id="0" name=""/>
        <dsp:cNvSpPr/>
      </dsp:nvSpPr>
      <dsp:spPr>
        <a:xfrm>
          <a:off x="4801668" y="3774946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66E1E-371F-45BA-AF26-14A26E1F215A}">
      <dsp:nvSpPr>
        <dsp:cNvPr id="0" name=""/>
        <dsp:cNvSpPr/>
      </dsp:nvSpPr>
      <dsp:spPr>
        <a:xfrm>
          <a:off x="4847041" y="4485723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AD8DF-8EDB-4086-864B-EFA418792C19}">
      <dsp:nvSpPr>
        <dsp:cNvPr id="0" name=""/>
        <dsp:cNvSpPr/>
      </dsp:nvSpPr>
      <dsp:spPr>
        <a:xfrm>
          <a:off x="1600885" y="2012455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12,704 genes</a:t>
          </a:r>
        </a:p>
      </dsp:txBody>
      <dsp:txXfrm>
        <a:off x="1889004" y="2259814"/>
        <a:ext cx="1284063" cy="1102406"/>
      </dsp:txXfrm>
    </dsp:sp>
    <dsp:sp modelId="{230F32AC-9464-4905-A59D-1B1731B50EE9}">
      <dsp:nvSpPr>
        <dsp:cNvPr id="0" name=""/>
        <dsp:cNvSpPr/>
      </dsp:nvSpPr>
      <dsp:spPr>
        <a:xfrm>
          <a:off x="2875280" y="2042638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680A6-BB8E-4614-8728-07616EF4E764}">
      <dsp:nvSpPr>
        <dsp:cNvPr id="0" name=""/>
        <dsp:cNvSpPr/>
      </dsp:nvSpPr>
      <dsp:spPr>
        <a:xfrm>
          <a:off x="3201770" y="1124408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1F53F-DEB9-42A6-9AD8-92F46C91197A}">
      <dsp:nvSpPr>
        <dsp:cNvPr id="0" name=""/>
        <dsp:cNvSpPr/>
      </dsp:nvSpPr>
      <dsp:spPr>
        <a:xfrm>
          <a:off x="3254047" y="1832210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62F78-F9C6-4370-A538-39B81CA8E963}">
      <dsp:nvSpPr>
        <dsp:cNvPr id="0" name=""/>
        <dsp:cNvSpPr/>
      </dsp:nvSpPr>
      <dsp:spPr>
        <a:xfrm>
          <a:off x="4801668" y="200905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NCI-60-Cell line</a:t>
          </a:r>
        </a:p>
      </dsp:txBody>
      <dsp:txXfrm>
        <a:off x="5089787" y="2256413"/>
        <a:ext cx="1284063" cy="1102406"/>
      </dsp:txXfrm>
    </dsp:sp>
    <dsp:sp modelId="{6111B3EB-018F-48C1-A548-ED0B238012FA}">
      <dsp:nvSpPr>
        <dsp:cNvPr id="0" name=""/>
        <dsp:cNvSpPr/>
      </dsp:nvSpPr>
      <dsp:spPr>
        <a:xfrm>
          <a:off x="6411431" y="271685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CD022-85A9-4D1A-8901-227A1F1F5315}">
      <dsp:nvSpPr>
        <dsp:cNvPr id="0" name=""/>
        <dsp:cNvSpPr/>
      </dsp:nvSpPr>
      <dsp:spPr>
        <a:xfrm>
          <a:off x="6413306" y="28746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DFDDA-700C-4B82-809A-FC74302400AD}">
      <dsp:nvSpPr>
        <dsp:cNvPr id="0" name=""/>
        <dsp:cNvSpPr/>
      </dsp:nvSpPr>
      <dsp:spPr>
        <a:xfrm>
          <a:off x="6765539" y="293578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2ECE2-509A-4591-8D96-933F331FD51D}">
      <dsp:nvSpPr>
        <dsp:cNvPr id="0" name=""/>
        <dsp:cNvSpPr/>
      </dsp:nvSpPr>
      <dsp:spPr>
        <a:xfrm>
          <a:off x="6402553" y="1141413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Comparison untreated and treated transcriptional expression</a:t>
          </a:r>
          <a:endParaRPr lang="en-US" sz="1600" kern="1200" dirty="0"/>
        </a:p>
      </dsp:txBody>
      <dsp:txXfrm>
        <a:off x="6690672" y="1388772"/>
        <a:ext cx="1284063" cy="1102406"/>
      </dsp:txXfrm>
    </dsp:sp>
    <dsp:sp modelId="{29DFE475-2A39-406E-86B1-2A9CBFC72243}">
      <dsp:nvSpPr>
        <dsp:cNvPr id="0" name=""/>
        <dsp:cNvSpPr/>
      </dsp:nvSpPr>
      <dsp:spPr>
        <a:xfrm>
          <a:off x="8012316" y="1857291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B8F3C-793D-40A2-B2E9-29DE91C88A96}">
      <dsp:nvSpPr>
        <dsp:cNvPr id="0" name=""/>
        <dsp:cNvSpPr/>
      </dsp:nvSpPr>
      <dsp:spPr>
        <a:xfrm>
          <a:off x="8003438" y="2032435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DCBE9-E3EC-45C3-8D28-744369E4BE8E}">
      <dsp:nvSpPr>
        <dsp:cNvPr id="0" name=""/>
        <dsp:cNvSpPr/>
      </dsp:nvSpPr>
      <dsp:spPr>
        <a:xfrm>
          <a:off x="8374315" y="2068144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A88CD-984E-453A-A353-FC3BC792E4AA}" type="datetimeFigureOut">
              <a:rPr lang="de-DE" smtClean="0"/>
              <a:t>13.05.2019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34C46-2FDE-4E34-889F-F66767A659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6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40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59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055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565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EAEE2AB3-B42F-4C38-B8F3-34C1B288A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680251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A4B07D-0EDB-4BC0-9F8D-1C5F7CC5E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8B953A-7866-403A-8D61-34C3F2312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ACB182-1CB4-4968-ADE3-C95AE351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2824A-EC01-4DB3-AA15-8503AFE94537}" type="datetime1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4410A4-072B-45A3-85BA-F2E399B0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1BFB25-5850-4807-A0EC-E026D355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EF6425C-2816-40BA-81F8-B3906318C2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64888858-F5FF-413A-BE90-E94F979E59F3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0895E4-08D7-43F5-9675-7EB082254A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5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4B4A1-8E35-407C-891C-CD27AC4F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410FED9-B392-4012-88DB-6533C6EF0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CA2EA4-E2C1-4135-AD9A-7943E8E1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D494B-8BA4-4E7B-8241-A21857800AA3}" type="datetime1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8C18E-23C0-4ADE-91A2-7F0DC3BC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381600-26EC-4131-A8FE-008D19A7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04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DFE16C-75D9-460D-A041-FE6516D5D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BFFBF6-E0C8-4074-B26B-CEB63A8D2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6A4A7-613C-4582-96E5-9BB971673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1890-49E4-4369-9B01-F832C35A7FB7}" type="datetime1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50A6E5-5E4D-403F-80AE-D58184B3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6005B-F3A6-43D7-95DC-FBD635D0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85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FEEF312A-6BF6-4F56-99D5-281447607B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809458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67898F-071E-4174-A316-83AF226D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F09813-CA9C-4600-B78C-AB323BC3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10515600" cy="409783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2C2FE3-296A-47E5-B365-6B6874B8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D317-8D08-4199-8137-3F8548E2DABC}" type="datetime1">
              <a:rPr lang="de-DE" smtClean="0"/>
              <a:t>13.05.2019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2C5A8E-5BAF-4EB5-B7BE-BDF2185A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9E1A1FD-178E-46C7-8221-AA1D3B1F9D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13CB98-AEF4-41B8-A0F9-4C51BD84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010" y="635635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EF379D2D-7728-4ADF-8DBD-C0C8E3130F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F3DA4C0-631C-4E44-A57E-B17D455EE09D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1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5F572-E7AF-41DE-8231-B6E3E279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389C86-4731-4103-B388-83B2342AD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170202-CBAC-461F-878D-20879A3A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740B5-11D7-4208-87E4-79698B4332C6}" type="datetime1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7769E-CC04-4010-92E7-84E61E73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44096E-5096-4BE3-87CC-A415E2C39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68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DEC6E-3098-4FF7-B111-2CB2AFE0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06D53B-BA4F-486B-B8AA-9F12E78B9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BD5AC-AFF6-4F02-9351-A9CFFB8F9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BE1862-8971-432C-82AD-DF72CCD79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510A-419A-490C-93E4-1F08E0B93200}" type="datetime1">
              <a:rPr lang="de-DE" smtClean="0"/>
              <a:t>13.05.2019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AC3DCF-5F54-4B1F-AE32-75A0EAAF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3A021D-C73E-4F8D-84D4-91C99FB97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27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BAE9C-ACDD-4D0A-B8B8-3D90FD4E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F0C6AF-4E34-4F0D-8054-BE82CC502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A880B-85ED-42B8-85F6-8935B553E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686BC6-9FC7-480E-BDEB-D9809DA7C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9055FE-5341-4693-895A-23A719F78B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EBF3F2-7401-48B3-AE96-9145028F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320F-49D6-4FA6-9A8C-0EBDA65B2F9E}" type="datetime1">
              <a:rPr lang="de-DE" smtClean="0"/>
              <a:t>13.05.2019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0EB393-F170-4F1F-9AFE-E88D4DBBA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4DEEB6D-0B52-49F7-AAFD-DAE97EA2D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36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F4AC8-3A96-4E54-8465-DCC71D68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C32B3F-BED2-45B2-A87F-F6CE85EA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C1EDE-93A5-41FF-9274-9C3F285A0C3F}" type="datetime1">
              <a:rPr lang="de-DE" smtClean="0"/>
              <a:t>13.05.2019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6F71DD-7B83-4302-ABAE-A1F11A39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F0BC9C-695B-4486-8BFF-7966A931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49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FFD036-D029-4AF5-A3B0-67CA16B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88D10-54AF-49F4-AD16-81771A5D385C}" type="datetime1">
              <a:rPr lang="de-DE" smtClean="0"/>
              <a:t>13.05.2019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9FC373-72E8-4462-8074-DD4B5F88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9002E8-19AB-47BB-8139-39983277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82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B03B2-6A60-4DC5-93C2-E1769693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918A65-4D20-4B18-967B-173EEB31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FAC27F-9DDD-418D-9E72-C0ED5CA1D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33C033-0A7E-488B-8BD7-A5DA721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540EF-709A-47B1-A592-5F4030111060}" type="datetime1">
              <a:rPr lang="de-DE" smtClean="0"/>
              <a:t>13.05.2019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4B87FC-16F4-4EF8-9489-469B0C74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C9A874-9679-4ACD-BE41-72049F2A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40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5078E-E49D-4BDC-A635-B2A07383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27EBC6C-4F69-46DA-8056-D02284E68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D9D49FC-921E-4438-AE0E-5CB06A8CC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ACE2D8-4EDF-4F55-8E5C-FD5C67E7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7473-FDBE-4562-8591-88F3FF26E70D}" type="datetime1">
              <a:rPr lang="de-DE" smtClean="0"/>
              <a:t>13.05.2019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EBAC73-6717-4085-A033-97E6C8C6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12BD82-9477-4A04-B8C1-ECD3B447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96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3A35A39-6BA4-4025-BC4B-8B527D54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2" y="365125"/>
            <a:ext cx="10252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DEE8F4-983C-4EA7-A497-8D3BA1294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16F5D0-C6A3-41BF-B54D-1EFED5B80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C6E04-DF3D-4B72-B37B-302022D878D7}" type="datetime1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D0F71-F1C7-4D3E-9416-B22B96C09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B94949-AC3F-4E16-B2F4-A394F4A42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61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5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1.svg"/><Relationship Id="rId10" Type="http://schemas.openxmlformats.org/officeDocument/2006/relationships/image" Target="../media/image23.png"/><Relationship Id="rId4" Type="http://schemas.openxmlformats.org/officeDocument/2006/relationships/image" Target="../media/image10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E968A-28AA-4017-ACE7-C50DBDED5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858" y="1376517"/>
            <a:ext cx="10778283" cy="3077243"/>
          </a:xfrm>
        </p:spPr>
        <p:txBody>
          <a:bodyPr>
            <a:normAutofit/>
          </a:bodyPr>
          <a:lstStyle/>
          <a:p>
            <a:r>
              <a:rPr lang="en-GB" sz="7200" dirty="0"/>
              <a:t>Project 2 : Cellular response to drug perturbations</a:t>
            </a:r>
            <a:endParaRPr lang="de-DE" sz="7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A080AC-E028-429B-95F6-CD5558530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1818"/>
            <a:ext cx="9144000" cy="1655762"/>
          </a:xfrm>
        </p:spPr>
        <p:txBody>
          <a:bodyPr>
            <a:normAutofit/>
          </a:bodyPr>
          <a:lstStyle/>
          <a:p>
            <a:r>
              <a:rPr lang="de-DE" sz="2000" dirty="0"/>
              <a:t>Ann- Sophie Kröll, Jana </a:t>
            </a:r>
            <a:r>
              <a:rPr lang="de-DE" sz="2000" dirty="0" err="1"/>
              <a:t>Braunger</a:t>
            </a:r>
            <a:r>
              <a:rPr lang="de-DE" sz="2000" dirty="0"/>
              <a:t> &amp; Anna Münch</a:t>
            </a:r>
          </a:p>
          <a:p>
            <a:r>
              <a:rPr lang="de-DE" sz="2000" dirty="0"/>
              <a:t>Supervisor: </a:t>
            </a:r>
            <a:r>
              <a:rPr lang="de-DE" sz="2000" dirty="0" err="1"/>
              <a:t>Nicolàs</a:t>
            </a:r>
            <a:r>
              <a:rPr lang="de-DE" sz="2000" dirty="0"/>
              <a:t> Palacio-</a:t>
            </a:r>
            <a:r>
              <a:rPr lang="de-DE" sz="2000" dirty="0" err="1"/>
              <a:t>Escat</a:t>
            </a:r>
            <a:r>
              <a:rPr lang="de-DE" sz="2000" dirty="0"/>
              <a:t> and Javier </a:t>
            </a:r>
            <a:r>
              <a:rPr lang="de-DE" sz="2000" dirty="0" err="1"/>
              <a:t>Perales-Patón</a:t>
            </a:r>
            <a:endParaRPr lang="de-DE" sz="2000" dirty="0"/>
          </a:p>
          <a:p>
            <a:r>
              <a:rPr lang="de-DE" sz="2000" dirty="0"/>
              <a:t>Tutor: Julia Rühle - 15.05.2019</a:t>
            </a:r>
          </a:p>
        </p:txBody>
      </p:sp>
      <p:pic>
        <p:nvPicPr>
          <p:cNvPr id="6" name="Grafik 5" descr="Präsentation mit Balkendiagramm">
            <a:extLst>
              <a:ext uri="{FF2B5EF4-FFF2-40B4-BE49-F238E27FC236}">
                <a16:creationId xmlns:a16="http://schemas.microsoft.com/office/drawing/2014/main" id="{C8544A1A-3641-4EE1-A703-A8EA40C7D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36" y="226142"/>
            <a:ext cx="626806" cy="56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5857818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A248C8CF-5928-4790-B093-0F6594F41385}"/>
              </a:ext>
            </a:extLst>
          </p:cNvPr>
          <p:cNvSpPr txBox="1"/>
          <p:nvPr/>
        </p:nvSpPr>
        <p:spPr>
          <a:xfrm>
            <a:off x="7587350" y="4441866"/>
            <a:ext cx="143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05.06.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1C54AE9-E3A5-49BF-B6FB-CA106585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0511A6-38FE-4889-8FD3-40C5E604F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16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6997210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21A718C3-74F0-4054-9F32-C40A91C6B312}"/>
              </a:ext>
            </a:extLst>
          </p:cNvPr>
          <p:cNvSpPr txBox="1"/>
          <p:nvPr/>
        </p:nvSpPr>
        <p:spPr>
          <a:xfrm>
            <a:off x="5619752" y="5780318"/>
            <a:ext cx="155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19.06.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0C655969-B5F0-49F1-A6FA-99E4B11A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2F4904-50EA-486E-AE33-EBFCD87D2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62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3304216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EA98DC5B-C12B-4395-82D7-D2E4943027E8}"/>
              </a:ext>
            </a:extLst>
          </p:cNvPr>
          <p:cNvSpPr txBox="1"/>
          <p:nvPr/>
        </p:nvSpPr>
        <p:spPr>
          <a:xfrm>
            <a:off x="3668490" y="4582892"/>
            <a:ext cx="1643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03.07.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DC0B3CB2-F695-4540-B13B-291D2E2E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95D9A01-5170-4116-9919-3CA1CD3B0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64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139113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360E24C-C624-4A0A-90D1-FB1229F437E2}"/>
              </a:ext>
            </a:extLst>
          </p:cNvPr>
          <p:cNvSpPr txBox="1"/>
          <p:nvPr/>
        </p:nvSpPr>
        <p:spPr>
          <a:xfrm>
            <a:off x="4506690" y="2351320"/>
            <a:ext cx="1458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17.05.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9723304-6767-45DF-AA72-18AA36B2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EF2718-AA65-4E7D-A8EF-4B6F9DC28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19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724A3-2FD3-4415-B058-D080A477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3" y="365125"/>
            <a:ext cx="10252586" cy="1325563"/>
          </a:xfrm>
        </p:spPr>
        <p:txBody>
          <a:bodyPr/>
          <a:lstStyle/>
          <a:p>
            <a:r>
              <a:rPr lang="de-DE" dirty="0"/>
              <a:t>NCI </a:t>
            </a:r>
            <a:r>
              <a:rPr lang="de-DE" dirty="0" err="1"/>
              <a:t>Transcriptional</a:t>
            </a:r>
            <a:r>
              <a:rPr lang="de-DE" dirty="0"/>
              <a:t> </a:t>
            </a:r>
            <a:r>
              <a:rPr lang="de-DE" dirty="0" err="1"/>
              <a:t>Pharmacodynamics</a:t>
            </a:r>
            <a:r>
              <a:rPr lang="de-DE" dirty="0"/>
              <a:t> </a:t>
            </a:r>
            <a:r>
              <a:rPr lang="de-DE" dirty="0" err="1"/>
              <a:t>Workbench</a:t>
            </a:r>
            <a:endParaRPr lang="de-DE" dirty="0"/>
          </a:p>
        </p:txBody>
      </p:sp>
      <p:pic>
        <p:nvPicPr>
          <p:cNvPr id="6" name="Grafik 5" descr="Internet">
            <a:extLst>
              <a:ext uri="{FF2B5EF4-FFF2-40B4-BE49-F238E27FC236}">
                <a16:creationId xmlns:a16="http://schemas.microsoft.com/office/drawing/2014/main" id="{F5C639BC-A812-4263-B31E-D8F04C439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835" y="182358"/>
            <a:ext cx="572729" cy="572729"/>
          </a:xfrm>
          <a:prstGeom prst="rect">
            <a:avLst/>
          </a:prstGeom>
        </p:spPr>
      </p:pic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E0A958B-7CAF-4010-B204-9F36602C5C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456047"/>
              </p:ext>
            </p:extLst>
          </p:nvPr>
        </p:nvGraphicFramePr>
        <p:xfrm>
          <a:off x="1164130" y="645638"/>
          <a:ext cx="9863740" cy="6499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0736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2124C2-094F-4CB5-AE7B-6BA3FC55E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CA2E530-FB0B-4186-976D-F5F992272B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97F426-8606-45D2-B4ED-033D9710F6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CF65F02-DC41-430B-A50D-43ECE1B80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17EE77-3653-4DDB-9F06-B5E4BDA5BE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FB8701C-A648-4792-8FF4-822C3CD6F7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6266E1E-371F-45BA-AF26-14A26E1F2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20BA70-BA9D-4ED0-A448-FA5463BEE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30F32AC-9464-4905-A59D-1B1731B50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DAD8DF-8EDB-4086-864B-EFA418792C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B91F53F-DEB9-42A6-9AD8-92F46C911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B9680A6-BB8E-4614-8728-07616EF4E7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111B3EB-018F-48C1-A548-ED0B23801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662F78-F9C6-4370-A538-39B81CA8E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BDFDDA-700C-4B82-809A-FC74302400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88CD022-85A9-4D1A-8901-227A1F1F5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9DFE475-2A39-406E-86B1-2A9CBFC72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52ECE2-509A-4591-8D96-933F331FD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C0DCBE9-E3EC-45C3-8D28-744369E4B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0B8F3C-793D-40A2-B2E9-29DE91C88A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23A95-EF23-4B81-81D0-E45CC2BA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E75BB5E9-26AB-4F8D-8524-09C7F6E472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228412"/>
              </p:ext>
            </p:extLst>
          </p:nvPr>
        </p:nvGraphicFramePr>
        <p:xfrm>
          <a:off x="838200" y="1359368"/>
          <a:ext cx="10605940" cy="549863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1485">
                  <a:extLst>
                    <a:ext uri="{9D8B030D-6E8A-4147-A177-3AD203B41FA5}">
                      <a16:colId xmlns:a16="http://schemas.microsoft.com/office/drawing/2014/main" val="2345235558"/>
                    </a:ext>
                  </a:extLst>
                </a:gridCol>
                <a:gridCol w="3031677">
                  <a:extLst>
                    <a:ext uri="{9D8B030D-6E8A-4147-A177-3AD203B41FA5}">
                      <a16:colId xmlns:a16="http://schemas.microsoft.com/office/drawing/2014/main" val="2431576376"/>
                    </a:ext>
                  </a:extLst>
                </a:gridCol>
                <a:gridCol w="2271293">
                  <a:extLst>
                    <a:ext uri="{9D8B030D-6E8A-4147-A177-3AD203B41FA5}">
                      <a16:colId xmlns:a16="http://schemas.microsoft.com/office/drawing/2014/main" val="519769738"/>
                    </a:ext>
                  </a:extLst>
                </a:gridCol>
                <a:gridCol w="2651485">
                  <a:extLst>
                    <a:ext uri="{9D8B030D-6E8A-4147-A177-3AD203B41FA5}">
                      <a16:colId xmlns:a16="http://schemas.microsoft.com/office/drawing/2014/main" val="334657419"/>
                    </a:ext>
                  </a:extLst>
                </a:gridCol>
              </a:tblGrid>
              <a:tr h="302245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Discription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Transformations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5104"/>
                  </a:ext>
                </a:extLst>
              </a:tr>
              <a:tr h="6548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NCI_TPW_gep_treated</a:t>
                      </a:r>
                      <a:r>
                        <a:rPr lang="en-US" sz="1400" dirty="0"/>
                        <a:t>/</a:t>
                      </a:r>
                    </a:p>
                    <a:p>
                      <a:r>
                        <a:rPr lang="en-US" sz="1400" dirty="0"/>
                        <a:t>untreated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Gene expression profiles</a:t>
                      </a:r>
                    </a:p>
                    <a:p>
                      <a:r>
                        <a:rPr lang="en-US" sz="1100" dirty="0"/>
                        <a:t>Rows: genes</a:t>
                      </a:r>
                    </a:p>
                    <a:p>
                      <a:r>
                        <a:rPr lang="en-US" sz="1100" dirty="0"/>
                        <a:t>Columns: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061019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NCI_treated_metadata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Metadata from </a:t>
                      </a:r>
                      <a:r>
                        <a:rPr lang="en-US" sz="1400" dirty="0" err="1"/>
                        <a:t>expressionprofiles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355087"/>
                  </a:ext>
                </a:extLst>
              </a:tr>
              <a:tr h="881548">
                <a:tc>
                  <a:txBody>
                    <a:bodyPr/>
                    <a:lstStyle/>
                    <a:p>
                      <a:r>
                        <a:rPr lang="en-US" sz="1400" dirty="0"/>
                        <a:t>NeglogGI50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Drug sensitivity profile (50% growth inhibition)</a:t>
                      </a:r>
                    </a:p>
                    <a:p>
                      <a:r>
                        <a:rPr lang="en-US" sz="1100" dirty="0"/>
                        <a:t>Rows: drug</a:t>
                      </a:r>
                    </a:p>
                    <a:p>
                      <a:r>
                        <a:rPr lang="en-US" sz="1100" dirty="0"/>
                        <a:t>Columns: cancer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-log</a:t>
                      </a:r>
                      <a:r>
                        <a:rPr lang="en-US" sz="1400" baseline="-25000" dirty="0"/>
                        <a:t>10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672678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CCLE_mutations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Somatic mutations of cancer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90543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CCLE_copynumbers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Gene copy number </a:t>
                      </a:r>
                      <a:r>
                        <a:rPr lang="en-US" sz="1400" dirty="0" err="1"/>
                        <a:t>atteations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644910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CCLE_basalexpression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Basal gen expression of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658277"/>
                  </a:ext>
                </a:extLst>
              </a:tr>
              <a:tr h="755612">
                <a:tc>
                  <a:txBody>
                    <a:bodyPr/>
                    <a:lstStyle/>
                    <a:p>
                      <a:r>
                        <a:rPr lang="en-US" sz="1400" dirty="0" err="1"/>
                        <a:t>Cellline_annotation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Type, Doubling Time, </a:t>
                      </a:r>
                      <a:r>
                        <a:rPr lang="en-GB" sz="1400" dirty="0" err="1"/>
                        <a:t>Mutationrate</a:t>
                      </a:r>
                      <a:r>
                        <a:rPr lang="en-GB" sz="1400" dirty="0"/>
                        <a:t>, Microsatellite instability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622643"/>
                  </a:ext>
                </a:extLst>
              </a:tr>
              <a:tr h="755612">
                <a:tc>
                  <a:txBody>
                    <a:bodyPr/>
                    <a:lstStyle/>
                    <a:p>
                      <a:r>
                        <a:rPr lang="en-US" sz="1400" dirty="0" err="1"/>
                        <a:t>Drug_annotation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mean GI50 (µM), Mechanism, clinical phase, target, disease area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328198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97CE8B-B023-406D-8126-9F46F5DA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8" name="Grafik 7" descr="Geöffneter Ordner">
            <a:extLst>
              <a:ext uri="{FF2B5EF4-FFF2-40B4-BE49-F238E27FC236}">
                <a16:creationId xmlns:a16="http://schemas.microsoft.com/office/drawing/2014/main" id="{36C76A69-988D-48CB-ADF2-D04468946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580" y="50505"/>
            <a:ext cx="629239" cy="62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36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7DF0D-49FD-4C2B-84B9-5CEE906B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Erlotinib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E8BF4C-16B8-42C2-B354-1E42376A4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Kinase </a:t>
            </a:r>
            <a:r>
              <a:rPr lang="de-DE" sz="2400" dirty="0" err="1"/>
              <a:t>inhibitor</a:t>
            </a:r>
            <a:r>
              <a:rPr lang="de-DE" sz="2400" dirty="0"/>
              <a:t> (EGFR, Her 1 </a:t>
            </a:r>
            <a:r>
              <a:rPr lang="de-DE" sz="2400" dirty="0" err="1"/>
              <a:t>receptor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ED07575-688F-42E3-BCFE-10E815537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62" y="1168509"/>
            <a:ext cx="4069936" cy="163386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F96FCB0-C651-475A-9C21-E65134C18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18" t="32487" r="33745" b="36645"/>
          <a:stretch/>
        </p:blipFill>
        <p:spPr>
          <a:xfrm>
            <a:off x="3490033" y="3656652"/>
            <a:ext cx="1973793" cy="2098266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EC9E4A0-F6CD-4747-9DDA-ACC3989B9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35" t="62028" r="33152" b="5188"/>
          <a:stretch/>
        </p:blipFill>
        <p:spPr>
          <a:xfrm>
            <a:off x="1254576" y="2583471"/>
            <a:ext cx="1899155" cy="2025766"/>
          </a:xfrm>
          <a:prstGeom prst="rect">
            <a:avLst/>
          </a:prstGeom>
        </p:spPr>
      </p:pic>
      <p:pic>
        <p:nvPicPr>
          <p:cNvPr id="15" name="Grafik 14" descr="Pfeil: Kurve im Uhrzeigersinn">
            <a:extLst>
              <a:ext uri="{FF2B5EF4-FFF2-40B4-BE49-F238E27FC236}">
                <a16:creationId xmlns:a16="http://schemas.microsoft.com/office/drawing/2014/main" id="{2AAA4565-1049-47B8-BDFB-838C29114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120757">
            <a:off x="8895597" y="2935527"/>
            <a:ext cx="1707770" cy="1707770"/>
          </a:xfrm>
          <a:prstGeom prst="rect">
            <a:avLst/>
          </a:prstGeom>
        </p:spPr>
      </p:pic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009F6F-F03A-4096-A590-3214BE3E6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" r="33367"/>
          <a:stretch/>
        </p:blipFill>
        <p:spPr>
          <a:xfrm>
            <a:off x="6903262" y="2849335"/>
            <a:ext cx="4069936" cy="3590925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C5442D0-25EF-41E3-A382-5B9397808A6B}"/>
              </a:ext>
            </a:extLst>
          </p:cNvPr>
          <p:cNvSpPr/>
          <p:nvPr/>
        </p:nvSpPr>
        <p:spPr>
          <a:xfrm>
            <a:off x="6823906" y="4389262"/>
            <a:ext cx="2188119" cy="588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3C8FF2F-48D6-4CDF-A4B5-579264CF059F}"/>
              </a:ext>
            </a:extLst>
          </p:cNvPr>
          <p:cNvSpPr/>
          <p:nvPr/>
        </p:nvSpPr>
        <p:spPr>
          <a:xfrm>
            <a:off x="8654326" y="4219295"/>
            <a:ext cx="150830" cy="8510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DACDDC6-6A2A-41B1-B9E4-765EB1E67967}"/>
              </a:ext>
            </a:extLst>
          </p:cNvPr>
          <p:cNvSpPr/>
          <p:nvPr/>
        </p:nvSpPr>
        <p:spPr>
          <a:xfrm>
            <a:off x="6903262" y="4845377"/>
            <a:ext cx="86442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333FE-E7BF-489E-B086-6EF708D8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85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952A3C-6448-4D4F-8F5E-F615CC23A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75115"/>
            <a:ext cx="3208578" cy="979714"/>
          </a:xfrm>
          <a:solidFill>
            <a:srgbClr val="E00F0A"/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de-DE" sz="2400" dirty="0">
                <a:solidFill>
                  <a:schemeClr val="bg1"/>
                </a:solidFill>
              </a:rPr>
              <a:t>Expression </a:t>
            </a:r>
            <a:r>
              <a:rPr lang="de-DE" sz="2400" dirty="0" err="1">
                <a:solidFill>
                  <a:schemeClr val="bg1"/>
                </a:solidFill>
              </a:rPr>
              <a:t>profiles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endParaRPr lang="de-DE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 algn="ctr">
              <a:lnSpc>
                <a:spcPct val="200000"/>
              </a:lnSpc>
              <a:buNone/>
            </a:pP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6F4AA4-39CE-4349-B6DB-CC8E8361A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" y="3839256"/>
            <a:ext cx="5378944" cy="30130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E656B4C-F2F4-41C2-AACF-1542DD13E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90" y="1319107"/>
            <a:ext cx="7303748" cy="409119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27DE264D-D460-4CD9-A5CA-A629A01FB8EA}"/>
              </a:ext>
            </a:extLst>
          </p:cNvPr>
          <p:cNvSpPr txBox="1">
            <a:spLocks/>
          </p:cNvSpPr>
          <p:nvPr/>
        </p:nvSpPr>
        <p:spPr>
          <a:xfrm>
            <a:off x="10439400" y="4082144"/>
            <a:ext cx="1239838" cy="511628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Boxplot</a:t>
            </a: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3F9C4CB7-657D-45A4-A931-B31B98423D04}"/>
              </a:ext>
            </a:extLst>
          </p:cNvPr>
          <p:cNvSpPr txBox="1">
            <a:spLocks/>
          </p:cNvSpPr>
          <p:nvPr/>
        </p:nvSpPr>
        <p:spPr>
          <a:xfrm>
            <a:off x="4451690" y="6391951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900" dirty="0">
                <a:solidFill>
                  <a:schemeClr val="bg1"/>
                </a:solidFill>
              </a:rPr>
              <a:t>Density </a:t>
            </a:r>
            <a:r>
              <a:rPr lang="de-DE" sz="1900" dirty="0" err="1">
                <a:solidFill>
                  <a:schemeClr val="bg1"/>
                </a:solidFill>
              </a:rPr>
              <a:t>plot</a:t>
            </a:r>
            <a:endParaRPr lang="de-DE" sz="19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8263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45813B4-87E6-4471-8FCD-BD9CB6CEBE6F}"/>
              </a:ext>
            </a:extLst>
          </p:cNvPr>
          <p:cNvSpPr/>
          <p:nvPr/>
        </p:nvSpPr>
        <p:spPr>
          <a:xfrm>
            <a:off x="953101" y="5800761"/>
            <a:ext cx="6096000" cy="73815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endParaRPr lang="de-DE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Select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biomarkers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for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each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cell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line</a:t>
            </a:r>
            <a:endParaRPr lang="de-DE" sz="24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CB2EE2F-B9C7-44E0-8C7D-0918FECD6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10" y="3868566"/>
            <a:ext cx="4282444" cy="267034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E08CDF5-A0FC-4BD1-9581-1092407C4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90" y="1353173"/>
            <a:ext cx="4282444" cy="267034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BFCEFE6-B359-4E97-95EF-625DC5E51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10" y="1353173"/>
            <a:ext cx="4282444" cy="267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9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40" y="3041920"/>
            <a:ext cx="3890445" cy="55552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Greatest </a:t>
            </a:r>
            <a:r>
              <a:rPr lang="de-DE" dirty="0" err="1"/>
              <a:t>variance</a:t>
            </a:r>
            <a:r>
              <a:rPr lang="de-DE" dirty="0"/>
              <a:t> in FC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4EB5AF-404B-4152-BA50-DDF9A0A0A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75" t="40252" r="18125" b="15714"/>
          <a:stretch/>
        </p:blipFill>
        <p:spPr>
          <a:xfrm>
            <a:off x="1061271" y="3510065"/>
            <a:ext cx="3008279" cy="23457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888EC4-9472-4485-93C0-AC27A28EC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145" y="3510065"/>
            <a:ext cx="3215584" cy="229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EA5B029-9E60-426E-9AD5-0F195BAA6DF5}"/>
              </a:ext>
            </a:extLst>
          </p:cNvPr>
          <p:cNvSpPr/>
          <p:nvPr/>
        </p:nvSpPr>
        <p:spPr>
          <a:xfrm>
            <a:off x="7122160" y="1644968"/>
            <a:ext cx="477520" cy="559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A18AE31A-9567-4BF5-A982-1890ACF7C5F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biLevel thresh="75000"/>
          </a:blip>
          <a:srcRect l="1506" r="1506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5CEB439B-E907-4D2E-B11B-39E4B527886B}"/>
              </a:ext>
            </a:extLst>
          </p:cNvPr>
          <p:cNvSpPr/>
          <p:nvPr/>
        </p:nvSpPr>
        <p:spPr>
          <a:xfrm>
            <a:off x="4810230" y="1746526"/>
            <a:ext cx="2580270" cy="2296846"/>
          </a:xfrm>
          <a:prstGeom prst="ellipse">
            <a:avLst/>
          </a:prstGeom>
          <a:solidFill>
            <a:srgbClr val="E00F0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Cell Lines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182E670-3227-4F0A-ADE7-30325F9A2351}"/>
              </a:ext>
            </a:extLst>
          </p:cNvPr>
          <p:cNvSpPr/>
          <p:nvPr/>
        </p:nvSpPr>
        <p:spPr>
          <a:xfrm>
            <a:off x="8400484" y="2894949"/>
            <a:ext cx="16081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de-DE" sz="2400" dirty="0">
                <a:solidFill>
                  <a:prstClr val="black"/>
                </a:solidFill>
              </a:rPr>
              <a:t>Via PCA</a:t>
            </a:r>
          </a:p>
        </p:txBody>
      </p:sp>
      <p:pic>
        <p:nvPicPr>
          <p:cNvPr id="10" name="Grafik 9" descr="Pfeil: Kurve gegen den Uhrzeigersinn">
            <a:extLst>
              <a:ext uri="{FF2B5EF4-FFF2-40B4-BE49-F238E27FC236}">
                <a16:creationId xmlns:a16="http://schemas.microsoft.com/office/drawing/2014/main" id="{E80D34F4-0E0D-4FED-ABC1-30A67F34DF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E60DD6D-58F4-4782-84E4-BF98E59517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309205" y="2300450"/>
            <a:ext cx="1091279" cy="1091279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38CF3D-F4E9-414E-BD60-9E8BCC78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81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54" y="3088766"/>
            <a:ext cx="3997359" cy="15114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MA </a:t>
            </a:r>
            <a:r>
              <a:rPr lang="de-DE" dirty="0" err="1"/>
              <a:t>plot</a:t>
            </a:r>
            <a:r>
              <a:rPr lang="de-DE" dirty="0"/>
              <a:t> (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DA581B-4F19-4280-A0CA-B57269DCF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59"/>
          <a:stretch/>
        </p:blipFill>
        <p:spPr>
          <a:xfrm>
            <a:off x="7450016" y="4050361"/>
            <a:ext cx="4195722" cy="1922268"/>
          </a:xfrm>
          <a:prstGeom prst="rect">
            <a:avLst/>
          </a:prstGeom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3BBB04-42C7-4CCF-829C-7D3CE7E33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876" y="3700000"/>
            <a:ext cx="2715314" cy="2715314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rgbClr val="E00F0A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Genes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10DADC4-8D54-4228-8DF7-47931311CC0C}"/>
              </a:ext>
            </a:extLst>
          </p:cNvPr>
          <p:cNvSpPr/>
          <p:nvPr/>
        </p:nvSpPr>
        <p:spPr>
          <a:xfrm>
            <a:off x="7970874" y="3013501"/>
            <a:ext cx="31540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Volcano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plot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</a:p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(FC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against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FDR – t-test)</a:t>
            </a:r>
            <a:endParaRPr lang="en-US" sz="16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3196290-04B6-43CA-8228-B2EFF06C2285}"/>
              </a:ext>
            </a:extLst>
          </p:cNvPr>
          <p:cNvSpPr/>
          <p:nvPr/>
        </p:nvSpPr>
        <p:spPr>
          <a:xfrm>
            <a:off x="4394607" y="5972629"/>
            <a:ext cx="6096000" cy="8853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de-DE" sz="24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de-DE" sz="2400" dirty="0">
                <a:solidFill>
                  <a:prstClr val="black"/>
                </a:solidFill>
              </a:rPr>
              <a:t>Single </a:t>
            </a:r>
            <a:r>
              <a:rPr lang="de-DE" sz="2400" dirty="0" err="1">
                <a:solidFill>
                  <a:prstClr val="black"/>
                </a:solidFill>
              </a:rPr>
              <a:t>gene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response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plot</a:t>
            </a:r>
            <a:endParaRPr lang="de-DE" sz="2400" dirty="0">
              <a:solidFill>
                <a:prstClr val="black"/>
              </a:solidFill>
            </a:endParaRPr>
          </a:p>
        </p:txBody>
      </p:sp>
      <p:pic>
        <p:nvPicPr>
          <p:cNvPr id="11" name="Grafik 10" descr="Pfeil: Kurve gegen den Uhrzeigersinn">
            <a:extLst>
              <a:ext uri="{FF2B5EF4-FFF2-40B4-BE49-F238E27FC236}">
                <a16:creationId xmlns:a16="http://schemas.microsoft.com/office/drawing/2014/main" id="{8ABA28B6-CC65-476A-9C6F-A96A428E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3FD3F77-1D00-4C20-BE3A-2FCD0FF991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309205" y="2300450"/>
            <a:ext cx="1091279" cy="109127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0DC9B-795A-4281-A809-EB7AFEF3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926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FBB90-EF7E-415E-99B6-8BFD5987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3. Milestone – Does the fold change correlate with cell growth inhibition?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97F008-6CF2-41A7-B51B-CDD5B3CF8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6982609" cy="4097832"/>
          </a:xfrm>
        </p:spPr>
        <p:txBody>
          <a:bodyPr/>
          <a:lstStyle/>
          <a:p>
            <a:r>
              <a:rPr lang="en-GB" sz="2400" dirty="0"/>
              <a:t>median of gene expression changes</a:t>
            </a:r>
          </a:p>
          <a:p>
            <a:r>
              <a:rPr lang="en-GB" sz="2400" dirty="0"/>
              <a:t>Paired t-test</a:t>
            </a:r>
          </a:p>
          <a:p>
            <a:pPr lvl="1"/>
            <a:r>
              <a:rPr lang="en-GB" sz="1800" dirty="0"/>
              <a:t>Wilcoxon signed rank test</a:t>
            </a:r>
          </a:p>
          <a:p>
            <a:pPr marL="457200" lvl="1" indent="0">
              <a:buNone/>
            </a:pPr>
            <a:endParaRPr lang="en-GB" sz="1800" dirty="0"/>
          </a:p>
          <a:p>
            <a:r>
              <a:rPr lang="en-GB" sz="2400" dirty="0"/>
              <a:t>Spearman Correlation with FC and GI50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1800" dirty="0">
                <a:sym typeface="Wingdings" panose="05000000000000000000" pitchFamily="2" charset="2"/>
              </a:rPr>
              <a:t></a:t>
            </a:r>
            <a:r>
              <a:rPr lang="en-GB" sz="2400" dirty="0">
                <a:sym typeface="Wingdings" panose="05000000000000000000" pitchFamily="2" charset="2"/>
              </a:rPr>
              <a:t> </a:t>
            </a:r>
            <a:r>
              <a:rPr lang="en-GB" sz="1800" dirty="0">
                <a:sym typeface="Wingdings" panose="05000000000000000000" pitchFamily="2" charset="2"/>
              </a:rPr>
              <a:t>linear regression</a:t>
            </a:r>
          </a:p>
          <a:p>
            <a:pPr marL="0" indent="0">
              <a:buNone/>
            </a:pPr>
            <a:r>
              <a:rPr lang="en-GB" sz="1800" dirty="0">
                <a:sym typeface="Wingdings" panose="05000000000000000000" pitchFamily="2" charset="2"/>
              </a:rPr>
              <a:t>	 compare with 6h timepoint (Fig. S2)</a:t>
            </a:r>
          </a:p>
          <a:p>
            <a:pPr marL="0" indent="0">
              <a:buNone/>
            </a:pPr>
            <a:r>
              <a:rPr lang="en-GB" sz="1800" dirty="0">
                <a:sym typeface="Wingdings" panose="05000000000000000000" pitchFamily="2" charset="2"/>
              </a:rPr>
              <a:t>	 compare with untreated cells</a:t>
            </a:r>
          </a:p>
          <a:p>
            <a:pPr marL="0" indent="0">
              <a:buNone/>
            </a:pPr>
            <a:endParaRPr lang="en-GB" sz="1800" dirty="0"/>
          </a:p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10B555-70B1-4DF4-B04A-07C302739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28" b="66186"/>
          <a:stretch/>
        </p:blipFill>
        <p:spPr>
          <a:xfrm>
            <a:off x="7649498" y="1690688"/>
            <a:ext cx="3850064" cy="42756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6AC3B25-BE0C-4B9C-8BAC-2701DFC1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08" y="188401"/>
            <a:ext cx="554784" cy="554784"/>
          </a:xfrm>
          <a:prstGeom prst="rect">
            <a:avLst/>
          </a:prstGeom>
        </p:spPr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B8930BE-1609-4BC1-9E77-DDEBB1C230C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2885" r="2885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537FB1-5703-4E45-BDA4-83CB7695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97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7DD2B-4A81-4F49-BA75-5C2E7089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Milestone – Which cellular pathway’s </a:t>
            </a:r>
            <a:br>
              <a:rPr lang="en-GB" dirty="0"/>
            </a:br>
            <a:r>
              <a:rPr lang="en-GB" dirty="0"/>
              <a:t>are influenced by Erlotinib?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DAF6A6-4C17-4B81-84D9-90EF43B17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191" y="3508272"/>
            <a:ext cx="5523994" cy="32049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r>
              <a:rPr lang="en-GB" sz="2400" dirty="0" err="1"/>
              <a:t>PROGENy</a:t>
            </a:r>
            <a:r>
              <a:rPr lang="en-GB" sz="2400" dirty="0"/>
              <a:t> or NCI </a:t>
            </a:r>
          </a:p>
          <a:p>
            <a:pPr marL="457200" lvl="1" indent="0">
              <a:buNone/>
            </a:pPr>
            <a:r>
              <a:rPr lang="en-GB" dirty="0"/>
              <a:t> </a:t>
            </a:r>
            <a:r>
              <a:rPr lang="en-GB" sz="1800" dirty="0">
                <a:sym typeface="Wingdings" panose="05000000000000000000" pitchFamily="2" charset="2"/>
              </a:rPr>
              <a:t> affected </a:t>
            </a:r>
            <a:r>
              <a:rPr lang="en-GB" sz="1800" dirty="0"/>
              <a:t>cellular pathways </a:t>
            </a:r>
            <a:endParaRPr lang="en-GB" dirty="0"/>
          </a:p>
          <a:p>
            <a:r>
              <a:rPr lang="en-GB" sz="2400" dirty="0"/>
              <a:t>Heatmap: cell-lines vs. pathways </a:t>
            </a:r>
          </a:p>
          <a:p>
            <a:pPr marL="0" indent="0">
              <a:buNone/>
            </a:pPr>
            <a:r>
              <a:rPr lang="en-GB" sz="1800" dirty="0"/>
              <a:t>(median of FC of relevant genes) 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2400" dirty="0"/>
              <a:t>Comparison with other drugs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9DBE0E-8859-4D33-9FD4-11558F859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4033" r="27207" b="13194"/>
          <a:stretch/>
        </p:blipFill>
        <p:spPr>
          <a:xfrm>
            <a:off x="7355740" y="1311945"/>
            <a:ext cx="3810940" cy="468763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E4FF077-B4D2-44D8-9230-4A2CF9C0F907}"/>
              </a:ext>
            </a:extLst>
          </p:cNvPr>
          <p:cNvSpPr txBox="1"/>
          <p:nvPr/>
        </p:nvSpPr>
        <p:spPr>
          <a:xfrm>
            <a:off x="7355740" y="4802994"/>
            <a:ext cx="1909558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DE" dirty="0"/>
          </a:p>
          <a:p>
            <a:endParaRPr lang="de-DE" sz="1100" dirty="0"/>
          </a:p>
          <a:p>
            <a:endParaRPr lang="de-DE" sz="4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D80498A-8AA5-4A47-B00C-499DE5D6C874}"/>
              </a:ext>
            </a:extLst>
          </p:cNvPr>
          <p:cNvSpPr/>
          <p:nvPr/>
        </p:nvSpPr>
        <p:spPr>
          <a:xfrm>
            <a:off x="7355740" y="5284126"/>
            <a:ext cx="1470581" cy="523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ADCA7D51-7516-490C-9630-B792FBA79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74C9DC4-5F14-449C-8C03-BAB4B67F0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560" y="2054362"/>
            <a:ext cx="4589257" cy="179077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7C9F3E7-908C-4F37-97C8-739E31C8C475}"/>
              </a:ext>
            </a:extLst>
          </p:cNvPr>
          <p:cNvSpPr/>
          <p:nvPr/>
        </p:nvSpPr>
        <p:spPr>
          <a:xfrm>
            <a:off x="1869440" y="2519572"/>
            <a:ext cx="4399280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2A7BAE4A-0F70-46EC-8525-160985EF8CB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6">
            <a:biLevel thresh="75000"/>
          </a:blip>
          <a:srcRect t="1243" b="1243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3AB9F4-8DE9-4E1B-8AF8-D0FF9F07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464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4089392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8F9098CF-E613-4385-9BD9-280DBD226EE2}"/>
              </a:ext>
            </a:extLst>
          </p:cNvPr>
          <p:cNvSpPr txBox="1"/>
          <p:nvPr/>
        </p:nvSpPr>
        <p:spPr>
          <a:xfrm>
            <a:off x="6792691" y="2220693"/>
            <a:ext cx="165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22.05.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9AB02CA-E555-4ECA-8F9D-361DB9DC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AAF997-5100-4AB0-9817-1F3C2773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6556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532</Words>
  <Application>Microsoft Office PowerPoint</Application>
  <PresentationFormat>Breitbild</PresentationFormat>
  <Paragraphs>145</Paragraphs>
  <Slides>15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</vt:lpstr>
      <vt:lpstr>Project 2 : Cellular response to drug perturbations</vt:lpstr>
      <vt:lpstr>Erlotinib</vt:lpstr>
      <vt:lpstr>1. Milestone - Broad analysis</vt:lpstr>
      <vt:lpstr>1. Milestone - Broad analysis</vt:lpstr>
      <vt:lpstr>2. Milestone – Which genes and cell lines exposed the most change in regulation after Erlotinib treatment?</vt:lpstr>
      <vt:lpstr>2. Milestone – Which genes and cell lines exposed the most change in regulation after Erlotinib treatment? </vt:lpstr>
      <vt:lpstr>3. Milestone – Does the fold change correlate with cell growth inhibition?</vt:lpstr>
      <vt:lpstr>4. Milestone – Which cellular pathway’s  are influenced by Erlotinib?</vt:lpstr>
      <vt:lpstr>Time schedule </vt:lpstr>
      <vt:lpstr>Time schedule </vt:lpstr>
      <vt:lpstr>Time schedule </vt:lpstr>
      <vt:lpstr>Time schedule </vt:lpstr>
      <vt:lpstr>Time schedule </vt:lpstr>
      <vt:lpstr>NCI Transcriptional Pharmacodynamics Workbench</vt:lpstr>
      <vt:lpstr>Data sets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: Cellular response to drug perturbations</dc:title>
  <dc:creator>Anna Muench</dc:creator>
  <cp:lastModifiedBy>Anna Muench</cp:lastModifiedBy>
  <cp:revision>74</cp:revision>
  <dcterms:created xsi:type="dcterms:W3CDTF">2019-04-30T13:18:25Z</dcterms:created>
  <dcterms:modified xsi:type="dcterms:W3CDTF">2019-05-13T17:09:27Z</dcterms:modified>
</cp:coreProperties>
</file>